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3" r:id="rId31"/>
    <p:sldId id="291" r:id="rId32"/>
    <p:sldId id="268" r:id="rId33"/>
    <p:sldId id="269" r:id="rId34"/>
    <p:sldId id="270" r:id="rId35"/>
    <p:sldId id="294" r:id="rId36"/>
    <p:sldId id="295" r:id="rId37"/>
    <p:sldId id="297" r:id="rId38"/>
    <p:sldId id="296" r:id="rId39"/>
    <p:sldId id="271" r:id="rId40"/>
  </p:sldIdLst>
  <p:sldSz cx="9144000" cy="6858000" type="screen4x3"/>
  <p:notesSz cx="6858000" cy="9144000"/>
  <p:embeddedFontLs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3cab14a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3cab14a6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3cab14a6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3cab14a6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3cab14a6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3cab14a6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3cab14a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13cab14a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3cab14a6b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3cab14a6b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48f6dd6c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48f6dd6c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3cab14a6b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3cab14a6b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2b4e8007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2e2b4e8007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048f6dd6c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048f6dd6c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0be12bbb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0be12bbb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0a94a37e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0a94a37e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be12bb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be12bb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48f6dd6c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48f6dd6c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48f6dd6c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48f6dd6c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3cab14a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3cab14a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csu.service-now.com/esc?id=sc_cat_item&amp;sys_id=d94925941b33c5541a2c6395604bcb92&amp;sysparm_category=f81f8a189f231200d9011977677fcf5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ncsu.edu/faculty-excellence/retiring-and-emeritus-facul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ncretiremen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r.ncsu.edu/hrnow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r.ncsu.edu/hrnow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pnc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hr.ncsu.edu/wp-content/uploads/2024/10/2025-2028-PRP-Session-Presentation-3.pdf" TargetMode="External"/><Relationship Id="rId3" Type="http://schemas.openxmlformats.org/officeDocument/2006/relationships/hyperlink" Target="https://hr.ncsu.edu/benefits-and-wellness/retirement/phased-retirement-program/" TargetMode="External"/><Relationship Id="rId7" Type="http://schemas.openxmlformats.org/officeDocument/2006/relationships/hyperlink" Target="http://hr.ncsu.edu/wp-content/uploads/2024/08/2025-2028-Phased-Retirement-Program-FAQs.pdf" TargetMode="External"/><Relationship Id="rId12" Type="http://schemas.openxmlformats.org/officeDocument/2006/relationships/hyperlink" Target="https://hr.ncsu.edu/wp-content/uploads/2024/08/Next-Steps-for-Phased-Retirees-in-the-ORP-1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icies.ncsu.edu/regulation/reg-05-57-01" TargetMode="External"/><Relationship Id="rId11" Type="http://schemas.openxmlformats.org/officeDocument/2006/relationships/hyperlink" Target="https://hr.ncsu.edu/wp-content/uploads/2024/08/Next-Steps-for-Phased-Retirees-in-TSERS.docx" TargetMode="External"/><Relationship Id="rId5" Type="http://schemas.openxmlformats.org/officeDocument/2006/relationships/hyperlink" Target="https://hr.ncsu.edu/wp-content/uploads/2024/08/2025-2028-Dept-Guidelines.pdf" TargetMode="External"/><Relationship Id="rId10" Type="http://schemas.openxmlformats.org/officeDocument/2006/relationships/hyperlink" Target="http://hr.ncsu.edu/wp-content/uploads/2024/08/Phased-Retirement-Workplan-Optional-Template.pdf" TargetMode="External"/><Relationship Id="rId4" Type="http://schemas.openxmlformats.org/officeDocument/2006/relationships/hyperlink" Target="http://hr.ncsu.edu/wp-content/uploads/2024/09/2025-2028-PRP-Provost-Announcement.pdf" TargetMode="External"/><Relationship Id="rId9" Type="http://schemas.openxmlformats.org/officeDocument/2006/relationships/hyperlink" Target="http://hr.ncsu.edu/wp-content/uploads/2024/09/2025-2028-Application_Reemployment-Agreement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treasurer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aa-cref.org/unc403b/" TargetMode="External"/><Relationship Id="rId2" Type="http://schemas.openxmlformats.org/officeDocument/2006/relationships/hyperlink" Target="http://www.tiaa-cref.org/uncorp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y.kelly@empower.com" TargetMode="External"/><Relationship Id="rId2" Type="http://schemas.openxmlformats.org/officeDocument/2006/relationships/hyperlink" Target="http://www.ncplans.prudential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edicare.gov/" TargetMode="External"/><Relationship Id="rId2" Type="http://schemas.openxmlformats.org/officeDocument/2006/relationships/hyperlink" Target="http://www.ssa.gov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jturco@ncs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phollow@ncs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ncretirement.com/retirees/return-work-laws#ViolatingEarningsLimitation-BenefitStopped-4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3">
            <a:alphaModFix/>
          </a:blip>
          <a:srcRect l="5634" r="5626"/>
          <a:stretch/>
        </p:blipFill>
        <p:spPr>
          <a:xfrm>
            <a:off x="1" y="0"/>
            <a:ext cx="914400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0" y="1390650"/>
            <a:ext cx="6189000" cy="599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/>
              <a:t>2026-2029</a:t>
            </a: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0" y="483450"/>
            <a:ext cx="7239000" cy="907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Phased Retirement Program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Provost’s Office cont…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Upon Provost approval, the faculty member will receive by email and regular mail, the finalized and signed Agreement and the General Release form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Faculty Member</a:t>
            </a:r>
            <a:endParaRPr b="1">
              <a:solidFill>
                <a:schemeClr val="accent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Upon date of receipt, the faculty member will have </a:t>
            </a:r>
            <a:r>
              <a:rPr lang="en" b="1"/>
              <a:t>45 days</a:t>
            </a:r>
            <a:r>
              <a:rPr lang="en"/>
              <a:t> to consider and sign the final Agreement</a:t>
            </a:r>
            <a:endParaRPr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Must return both documents signed to UHR Benefits within this timeframe. 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Once returned to UHR, Faculty member has </a:t>
            </a:r>
            <a:r>
              <a:rPr lang="en" b="1"/>
              <a:t>7 days </a:t>
            </a:r>
            <a:r>
              <a:rPr lang="en"/>
              <a:t>to revoke their application and return to their position held prior to applying for the Program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Application Process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Faculty Member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Should a faculty member wish to revoke their application, a written intent must be submitted to the department head with a copy sent to UHR Benefits </a:t>
            </a:r>
            <a:r>
              <a:rPr lang="en" b="1" u="sng"/>
              <a:t>prior to the end of</a:t>
            </a:r>
            <a:r>
              <a:rPr lang="en"/>
              <a:t> the 7 days revocation period.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 b="1"/>
              <a:t>Additional Notes: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Can be electronically signed by all parties.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b="1">
                <a:solidFill>
                  <a:schemeClr val="accent2"/>
                </a:solidFill>
              </a:rPr>
              <a:t>Important: </a:t>
            </a:r>
            <a:r>
              <a:rPr lang="en" sz="2200"/>
              <a:t>Faculty Member should not sign the application until after it is approved by the Provost office.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Forms should be scanned and attached in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HR Now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General Release must be signed by the faculty member </a:t>
            </a:r>
            <a:r>
              <a:rPr lang="en" sz="2200" b="1"/>
              <a:t>and notarized.</a:t>
            </a: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Professorship &amp; Emeritus Status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Department Head can initiate the emeritus/emerita status approval process upon the Phased Retiree’s entry or completion of the program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Professorships of Distinction are relinquished upon entering the PRP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Except for Named Term Professorships, Professor of Distinction titles carry into emeritus / emerita status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REGs and SOPs re: emeritus status available at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Provost's website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2B5F-C69D-F586-A374-1726CFBC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Making</a:t>
            </a:r>
            <a:r>
              <a:rPr lang="en-US" sz="3200" spc="-30" dirty="0"/>
              <a:t> </a:t>
            </a:r>
            <a:r>
              <a:rPr lang="en-US" sz="3200" dirty="0"/>
              <a:t>the</a:t>
            </a:r>
            <a:r>
              <a:rPr lang="en-US" sz="3200" spc="-20" dirty="0"/>
              <a:t> </a:t>
            </a:r>
            <a:r>
              <a:rPr lang="en-US" sz="3200" spc="-10" dirty="0"/>
              <a:t>Transition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39C4E-D1B1-9E23-AE64-0186694A3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629920" marR="75565" indent="-617855">
              <a:lnSpc>
                <a:spcPct val="100699"/>
              </a:lnSpc>
              <a:spcBef>
                <a:spcPts val="70"/>
              </a:spcBef>
              <a:buChar char="•"/>
              <a:tabLst>
                <a:tab pos="629920" algn="l"/>
              </a:tabLst>
            </a:pP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March/April,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process </a:t>
            </a:r>
            <a:r>
              <a:rPr lang="en-US" sz="2800" dirty="0">
                <a:latin typeface="Arial"/>
                <a:cs typeface="Arial"/>
              </a:rPr>
              <a:t>should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begin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UHR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Benefits</a:t>
            </a:r>
            <a:r>
              <a:rPr lang="en-US" sz="2800" dirty="0"/>
              <a:t>. (</a:t>
            </a:r>
            <a:r>
              <a:rPr lang="en-US" sz="2800" spc="-50" dirty="0">
                <a:latin typeface="Arial"/>
                <a:cs typeface="Arial"/>
              </a:rPr>
              <a:t>Your </a:t>
            </a:r>
            <a:r>
              <a:rPr lang="en-US" sz="2800" dirty="0">
                <a:latin typeface="Arial"/>
                <a:cs typeface="Arial"/>
              </a:rPr>
              <a:t>retirement date will be July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1,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2026)</a:t>
            </a:r>
          </a:p>
          <a:p>
            <a:pPr marL="520700" indent="-4572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687705" algn="l"/>
              </a:tabLst>
            </a:pPr>
            <a:r>
              <a:rPr lang="en-US" sz="2800" dirty="0">
                <a:latin typeface="Arial"/>
                <a:cs typeface="Arial"/>
              </a:rPr>
              <a:t>June 30,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2026</a:t>
            </a:r>
          </a:p>
          <a:p>
            <a:pPr marL="1074420" indent="-711835">
              <a:spcBef>
                <a:spcPts val="750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Final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payroll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full-</a:t>
            </a:r>
            <a:r>
              <a:rPr lang="en-US" sz="2800" dirty="0">
                <a:latin typeface="Arial"/>
                <a:cs typeface="Arial"/>
              </a:rPr>
              <a:t>time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employment </a:t>
            </a:r>
          </a:p>
          <a:p>
            <a:pPr indent="-457200"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074420" algn="l"/>
              </a:tabLst>
            </a:pPr>
            <a:r>
              <a:rPr lang="en-US" sz="2800" spc="-10" dirty="0">
                <a:latin typeface="Arial"/>
                <a:cs typeface="Arial"/>
              </a:rPr>
              <a:t>July 1, 2026</a:t>
            </a:r>
          </a:p>
          <a:p>
            <a:pPr marL="1074420" indent="-711835">
              <a:spcBef>
                <a:spcPts val="750"/>
              </a:spcBef>
              <a:buChar char="–"/>
              <a:tabLst>
                <a:tab pos="1074420" algn="l"/>
              </a:tabLst>
            </a:pPr>
            <a:r>
              <a:rPr lang="en-US" sz="2800" spc="-10" dirty="0">
                <a:latin typeface="Arial"/>
                <a:cs typeface="Arial"/>
              </a:rPr>
              <a:t>PRP begins</a:t>
            </a:r>
            <a:endParaRPr lang="en-US" sz="2800" dirty="0">
              <a:latin typeface="Arial"/>
              <a:cs typeface="Arial"/>
            </a:endParaRPr>
          </a:p>
          <a:p>
            <a:pPr marL="1074420" lvl="1" indent="-711835">
              <a:lnSpc>
                <a:spcPct val="100000"/>
              </a:lnSpc>
              <a:spcBef>
                <a:spcPts val="705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Relinquish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tenure</a:t>
            </a:r>
            <a:endParaRPr lang="en-US" sz="2800" dirty="0">
              <a:latin typeface="Arial"/>
              <a:cs typeface="Arial"/>
            </a:endParaRPr>
          </a:p>
          <a:p>
            <a:pPr marL="1074420" lvl="1" indent="-711835">
              <a:lnSpc>
                <a:spcPct val="100000"/>
              </a:lnSpc>
              <a:spcBef>
                <a:spcPts val="705"/>
              </a:spcBef>
              <a:buChar char="–"/>
              <a:tabLst>
                <a:tab pos="1074420" algn="l"/>
              </a:tabLst>
            </a:pPr>
            <a:r>
              <a:rPr lang="en-US" sz="2800" spc="-10" dirty="0">
                <a:latin typeface="Arial"/>
                <a:cs typeface="Arial"/>
              </a:rPr>
              <a:t>Half-</a:t>
            </a:r>
            <a:r>
              <a:rPr lang="en-US" sz="2800" dirty="0">
                <a:latin typeface="Arial"/>
                <a:cs typeface="Arial"/>
              </a:rPr>
              <a:t>time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employment/salary </a:t>
            </a:r>
            <a:r>
              <a:rPr lang="en-US" sz="2800" spc="-10" dirty="0">
                <a:latin typeface="Arial"/>
                <a:cs typeface="Arial"/>
              </a:rPr>
              <a:t>begins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36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78F3-6067-0D97-9F23-B96370D7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Making</a:t>
            </a:r>
            <a:r>
              <a:rPr lang="en-US" sz="3200" spc="-30" dirty="0"/>
              <a:t> </a:t>
            </a:r>
            <a:r>
              <a:rPr lang="en-US" sz="3200" dirty="0"/>
              <a:t>the</a:t>
            </a:r>
            <a:r>
              <a:rPr lang="en-US" sz="3200" spc="-20" dirty="0"/>
              <a:t> </a:t>
            </a:r>
            <a:r>
              <a:rPr lang="en-US" sz="3200" spc="-10" dirty="0"/>
              <a:t>Transition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E6B5C-C848-C1AF-3669-562F1770A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636905" indent="-624205">
              <a:lnSpc>
                <a:spcPct val="100000"/>
              </a:lnSpc>
              <a:spcBef>
                <a:spcPts val="745"/>
              </a:spcBef>
              <a:buChar char="•"/>
              <a:tabLst>
                <a:tab pos="636905" algn="l"/>
              </a:tabLst>
            </a:pPr>
            <a:r>
              <a:rPr lang="en-US" sz="2000" dirty="0">
                <a:latin typeface="Arial"/>
                <a:cs typeface="Arial"/>
              </a:rPr>
              <a:t>July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31,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2026</a:t>
            </a:r>
            <a:endParaRPr lang="en-US" sz="2000" dirty="0">
              <a:latin typeface="Arial"/>
              <a:cs typeface="Arial"/>
            </a:endParaRPr>
          </a:p>
          <a:p>
            <a:pPr marL="1082040" marR="5080" lvl="1" indent="-705485">
              <a:lnSpc>
                <a:spcPts val="3210"/>
              </a:lnSpc>
              <a:spcBef>
                <a:spcPts val="675"/>
              </a:spcBef>
              <a:buChar char="–"/>
              <a:tabLst>
                <a:tab pos="1082040" algn="l"/>
              </a:tabLst>
            </a:pPr>
            <a:r>
              <a:rPr lang="en-US" sz="2000" dirty="0">
                <a:latin typeface="Arial"/>
                <a:cs typeface="Arial"/>
              </a:rPr>
              <a:t>Coverage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NC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State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University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group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health</a:t>
            </a:r>
            <a:r>
              <a:rPr lang="en-US" sz="2000" spc="-20" dirty="0">
                <a:latin typeface="Arial"/>
                <a:cs typeface="Arial"/>
              </a:rPr>
              <a:t> plan ends</a:t>
            </a:r>
          </a:p>
          <a:p>
            <a:pPr marL="1082040" marR="5080" lvl="1" indent="-705485">
              <a:lnSpc>
                <a:spcPts val="3210"/>
              </a:lnSpc>
              <a:spcBef>
                <a:spcPts val="675"/>
              </a:spcBef>
              <a:buFontTx/>
              <a:buChar char="–"/>
              <a:tabLst>
                <a:tab pos="1082040" algn="l"/>
              </a:tabLst>
            </a:pPr>
            <a:r>
              <a:rPr lang="en-US" sz="2000" dirty="0">
                <a:latin typeface="Arial"/>
                <a:cs typeface="Arial"/>
              </a:rPr>
              <a:t>Final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leave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payout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from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NCSU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half-</a:t>
            </a:r>
            <a:r>
              <a:rPr lang="en-US" sz="2000" dirty="0">
                <a:latin typeface="Arial"/>
                <a:cs typeface="Arial"/>
              </a:rPr>
              <a:t>time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pay</a:t>
            </a:r>
            <a:endParaRPr lang="en-US" sz="20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505"/>
              </a:spcBef>
              <a:buChar char="•"/>
              <a:tabLst>
                <a:tab pos="636905" algn="l"/>
              </a:tabLst>
            </a:pPr>
            <a:r>
              <a:rPr lang="en-US" sz="2000" dirty="0">
                <a:latin typeface="Arial"/>
                <a:cs typeface="Arial"/>
              </a:rPr>
              <a:t>August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1,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2026</a:t>
            </a:r>
            <a:endParaRPr lang="en-US" sz="2000" dirty="0">
              <a:latin typeface="Arial"/>
              <a:cs typeface="Arial"/>
            </a:endParaRPr>
          </a:p>
          <a:p>
            <a:pPr marL="1082040" marR="483234" lvl="1" indent="-705485">
              <a:lnSpc>
                <a:spcPts val="3210"/>
              </a:lnSpc>
              <a:spcBef>
                <a:spcPts val="710"/>
              </a:spcBef>
              <a:buChar char="–"/>
              <a:tabLst>
                <a:tab pos="1082040" algn="l"/>
              </a:tabLst>
            </a:pPr>
            <a:r>
              <a:rPr lang="en-US" sz="2000" dirty="0">
                <a:latin typeface="Arial"/>
                <a:cs typeface="Arial"/>
              </a:rPr>
              <a:t>Health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coverage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begins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State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Retirement </a:t>
            </a:r>
            <a:r>
              <a:rPr lang="en-US" sz="2000" dirty="0">
                <a:latin typeface="Arial"/>
                <a:cs typeface="Arial"/>
              </a:rPr>
              <a:t>System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group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plan</a:t>
            </a:r>
            <a:endParaRPr lang="en-US" sz="2000" dirty="0">
              <a:latin typeface="Arial"/>
              <a:cs typeface="Arial"/>
            </a:endParaRPr>
          </a:p>
          <a:p>
            <a:pPr marL="1082040" marR="387985" lvl="1" indent="-705485">
              <a:lnSpc>
                <a:spcPts val="3210"/>
              </a:lnSpc>
              <a:spcBef>
                <a:spcPts val="555"/>
              </a:spcBef>
              <a:buChar char="–"/>
              <a:tabLst>
                <a:tab pos="1082040" algn="l"/>
              </a:tabLst>
            </a:pPr>
            <a:r>
              <a:rPr lang="en-US" sz="2000" dirty="0">
                <a:latin typeface="Arial"/>
                <a:cs typeface="Arial"/>
              </a:rPr>
              <a:t>If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non-</a:t>
            </a:r>
            <a:r>
              <a:rPr lang="en-US" sz="2000" dirty="0" err="1">
                <a:latin typeface="Arial"/>
                <a:cs typeface="Arial"/>
              </a:rPr>
              <a:t>medicare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eligible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continue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same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SHP </a:t>
            </a:r>
            <a:r>
              <a:rPr lang="en-US" sz="2000" dirty="0">
                <a:latin typeface="Arial"/>
                <a:cs typeface="Arial"/>
              </a:rPr>
              <a:t>coverage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(expect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retiree)</a:t>
            </a:r>
            <a:endParaRPr lang="en-US" sz="2000" dirty="0">
              <a:latin typeface="Arial"/>
              <a:cs typeface="Arial"/>
            </a:endParaRPr>
          </a:p>
          <a:p>
            <a:pPr marL="1081405" lvl="1" indent="-704850">
              <a:lnSpc>
                <a:spcPct val="100000"/>
              </a:lnSpc>
              <a:spcBef>
                <a:spcPts val="425"/>
              </a:spcBef>
              <a:buChar char="–"/>
              <a:tabLst>
                <a:tab pos="1081405" algn="l"/>
              </a:tabLst>
            </a:pPr>
            <a:r>
              <a:rPr lang="en-US" sz="2000" dirty="0">
                <a:latin typeface="Arial"/>
                <a:cs typeface="Arial"/>
              </a:rPr>
              <a:t>If</a:t>
            </a:r>
            <a:r>
              <a:rPr lang="en-US" sz="2000" spc="-10" dirty="0">
                <a:latin typeface="Arial"/>
                <a:cs typeface="Arial"/>
              </a:rPr>
              <a:t> Medicare-</a:t>
            </a:r>
            <a:r>
              <a:rPr lang="en-US" sz="2000" dirty="0">
                <a:latin typeface="Arial"/>
                <a:cs typeface="Arial"/>
              </a:rPr>
              <a:t>eligible,</a:t>
            </a:r>
            <a:r>
              <a:rPr lang="en-US" sz="2000" spc="-5" dirty="0">
                <a:latin typeface="Arial"/>
                <a:cs typeface="Arial"/>
              </a:rPr>
              <a:t> can enroll in the </a:t>
            </a:r>
            <a:r>
              <a:rPr lang="en-US" sz="2000" spc="-10" dirty="0">
                <a:latin typeface="Arial"/>
                <a:cs typeface="Arial"/>
              </a:rPr>
              <a:t>70-</a:t>
            </a:r>
            <a:r>
              <a:rPr lang="en-US" sz="2000" dirty="0">
                <a:latin typeface="Arial"/>
                <a:cs typeface="Arial"/>
              </a:rPr>
              <a:t>30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plan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Humana Base Plan</a:t>
            </a:r>
            <a:endParaRPr lang="en-US" sz="2000" dirty="0">
              <a:latin typeface="Arial"/>
              <a:cs typeface="Arial"/>
            </a:endParaRPr>
          </a:p>
          <a:p>
            <a:pPr marL="1081405" lvl="1" indent="-704850">
              <a:lnSpc>
                <a:spcPct val="100000"/>
              </a:lnSpc>
              <a:spcBef>
                <a:spcPts val="509"/>
              </a:spcBef>
              <a:buChar char="–"/>
              <a:tabLst>
                <a:tab pos="1081405" algn="l"/>
              </a:tabLst>
            </a:pPr>
            <a:r>
              <a:rPr lang="en-US" sz="2000" dirty="0">
                <a:latin typeface="Arial"/>
                <a:cs typeface="Arial"/>
              </a:rPr>
              <a:t>Medicare</a:t>
            </a:r>
            <a:r>
              <a:rPr lang="en-US" sz="2000" spc="-1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A/B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must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effective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no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later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July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0" dirty="0">
                <a:latin typeface="Arial"/>
                <a:cs typeface="Arial"/>
              </a:rPr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302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11CB-08D3-316B-0AD4-E539D99B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latin typeface="Arial"/>
                <a:cs typeface="Arial"/>
              </a:rPr>
              <a:t>Lump</a:t>
            </a:r>
            <a:r>
              <a:rPr lang="en-US" sz="3200" b="1" spc="-3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Sum</a:t>
            </a:r>
            <a:r>
              <a:rPr lang="en-US" sz="3200" b="1" spc="-2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Leave</a:t>
            </a:r>
            <a:r>
              <a:rPr lang="en-US" sz="3200" b="1" spc="-20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Payout </a:t>
            </a:r>
            <a:br>
              <a:rPr lang="en-US" sz="3200" b="1" spc="-10" dirty="0">
                <a:latin typeface="Arial"/>
                <a:cs typeface="Arial"/>
              </a:rPr>
            </a:br>
            <a:r>
              <a:rPr lang="en-US" sz="3200" b="1" dirty="0">
                <a:latin typeface="Arial"/>
                <a:cs typeface="Arial"/>
              </a:rPr>
              <a:t>(If</a:t>
            </a:r>
            <a:r>
              <a:rPr lang="en-US" sz="3200" b="1" spc="-5" dirty="0">
                <a:latin typeface="Arial"/>
                <a:cs typeface="Arial"/>
              </a:rPr>
              <a:t> </a:t>
            </a:r>
            <a:r>
              <a:rPr lang="en-US" sz="3200" b="1" spc="-10" dirty="0">
                <a:latin typeface="Arial"/>
                <a:cs typeface="Arial"/>
              </a:rPr>
              <a:t>applicable)</a:t>
            </a:r>
            <a:br>
              <a:rPr lang="en-US" sz="3200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B5418-3B9A-F1FA-CB50-3F461D8E5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7250"/>
            <a:ext cx="8229600" cy="3103500"/>
          </a:xfrm>
        </p:spPr>
        <p:txBody>
          <a:bodyPr/>
          <a:lstStyle/>
          <a:p>
            <a:pPr marL="636905" indent="-624205">
              <a:lnSpc>
                <a:spcPct val="100000"/>
              </a:lnSpc>
              <a:spcBef>
                <a:spcPts val="1065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All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annual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leave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hours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up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240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based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FTE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25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All</a:t>
            </a:r>
            <a:r>
              <a:rPr lang="en-US" sz="2400" spc="-25" dirty="0">
                <a:latin typeface="Arial"/>
                <a:cs typeface="Arial"/>
              </a:rPr>
              <a:t> historic </a:t>
            </a:r>
            <a:r>
              <a:rPr lang="en-US" sz="2400" dirty="0">
                <a:latin typeface="Arial"/>
                <a:cs typeface="Arial"/>
              </a:rPr>
              <a:t>bonus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leave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hours</a:t>
            </a:r>
            <a:r>
              <a:rPr lang="en-US" sz="2400" spc="-10" dirty="0">
                <a:latin typeface="Arial"/>
                <a:cs typeface="Arial"/>
              </a:rPr>
              <a:t> (2017 &amp; 2018 Special Bonus Leave is not compensable at retirement and must be used or lost)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Annual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salary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÷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2080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hourly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rate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Hourly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rate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x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total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hours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payout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Paid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July</a:t>
            </a:r>
            <a:r>
              <a:rPr lang="en-US" sz="2400" spc="-10" dirty="0">
                <a:latin typeface="Arial"/>
                <a:cs typeface="Arial"/>
              </a:rPr>
              <a:t> payroll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Payout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taxable!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Subject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6%</a:t>
            </a:r>
            <a:r>
              <a:rPr lang="en-US" sz="2400" spc="-7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TSERS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ORP</a:t>
            </a:r>
            <a:r>
              <a:rPr lang="en-US" sz="2400" spc="-7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contribution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60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Can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defer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403(b)</a:t>
            </a:r>
            <a:r>
              <a:rPr lang="en-US" spc="-10" dirty="0"/>
              <a:t>, 401(k) &amp; </a:t>
            </a:r>
            <a:r>
              <a:rPr lang="en-US" sz="2400" spc="-25" dirty="0">
                <a:latin typeface="Arial"/>
                <a:cs typeface="Arial"/>
              </a:rPr>
              <a:t>457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B0FC-9CF1-98A3-87A5-937E6508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403(b),</a:t>
            </a:r>
            <a:r>
              <a:rPr lang="en-US" spc="-45" dirty="0"/>
              <a:t> </a:t>
            </a:r>
            <a:r>
              <a:rPr lang="en-US" dirty="0"/>
              <a:t>401(k)</a:t>
            </a:r>
            <a:r>
              <a:rPr lang="en-US" spc="-130" dirty="0"/>
              <a:t> </a:t>
            </a:r>
            <a:r>
              <a:rPr lang="en-US" dirty="0"/>
              <a:t>and</a:t>
            </a:r>
            <a:r>
              <a:rPr lang="en-US" spc="-45" dirty="0"/>
              <a:t> </a:t>
            </a:r>
            <a:r>
              <a:rPr lang="en-US" dirty="0"/>
              <a:t>457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188F0-A11F-66B4-D09C-346926C9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989474"/>
          </a:xfrm>
        </p:spPr>
        <p:txBody>
          <a:bodyPr/>
          <a:lstStyle/>
          <a:p>
            <a:pPr marL="629285" indent="-616585">
              <a:lnSpc>
                <a:spcPct val="100000"/>
              </a:lnSpc>
              <a:spcBef>
                <a:spcPts val="875"/>
              </a:spcBef>
              <a:buChar char="•"/>
              <a:tabLst>
                <a:tab pos="629285" algn="l"/>
              </a:tabLst>
            </a:pPr>
            <a:r>
              <a:rPr lang="en-US" sz="2800" dirty="0">
                <a:latin typeface="Arial"/>
                <a:cs typeface="Arial"/>
              </a:rPr>
              <a:t>403(b)</a:t>
            </a:r>
            <a:r>
              <a:rPr lang="en-US" sz="2800" spc="-10" dirty="0"/>
              <a:t>, 401(k) and </a:t>
            </a:r>
            <a:r>
              <a:rPr lang="en-US" sz="2800" dirty="0">
                <a:latin typeface="Arial"/>
                <a:cs typeface="Arial"/>
              </a:rPr>
              <a:t>457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contributions</a:t>
            </a:r>
            <a:r>
              <a:rPr lang="en-US" sz="2800" spc="-10" dirty="0">
                <a:latin typeface="Arial"/>
                <a:cs typeface="Arial"/>
              </a:rPr>
              <a:t> allowed</a:t>
            </a:r>
            <a:endParaRPr lang="en-US" sz="2800" dirty="0">
              <a:latin typeface="Arial"/>
              <a:cs typeface="Arial"/>
            </a:endParaRPr>
          </a:p>
          <a:p>
            <a:pPr marL="1073785" lvl="1" indent="-707390">
              <a:lnSpc>
                <a:spcPct val="100000"/>
              </a:lnSpc>
              <a:spcBef>
                <a:spcPts val="670"/>
              </a:spcBef>
              <a:buChar char="–"/>
              <a:tabLst>
                <a:tab pos="1073785" algn="l"/>
              </a:tabLst>
            </a:pPr>
            <a:r>
              <a:rPr lang="en-US" sz="2800" dirty="0">
                <a:latin typeface="Arial"/>
                <a:cs typeface="Arial"/>
              </a:rPr>
              <a:t>Up</a:t>
            </a:r>
            <a:r>
              <a:rPr lang="en-US" sz="2800" spc="-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$30,500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per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year,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each</a:t>
            </a:r>
            <a:endParaRPr lang="en-US" sz="2800" dirty="0">
              <a:latin typeface="Arial"/>
              <a:cs typeface="Arial"/>
            </a:endParaRPr>
          </a:p>
          <a:p>
            <a:pPr marL="629920" marR="5080" indent="-617855">
              <a:lnSpc>
                <a:spcPts val="4300"/>
              </a:lnSpc>
              <a:spcBef>
                <a:spcPts val="865"/>
              </a:spcBef>
              <a:buChar char="•"/>
              <a:tabLst>
                <a:tab pos="629920" algn="l"/>
              </a:tabLst>
            </a:pPr>
            <a:r>
              <a:rPr lang="en-US" sz="2800" dirty="0">
                <a:latin typeface="Arial"/>
                <a:cs typeface="Arial"/>
              </a:rPr>
              <a:t>Age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72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minimum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required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distributions </a:t>
            </a:r>
            <a:r>
              <a:rPr lang="en-US" sz="2800" dirty="0">
                <a:latin typeface="Arial"/>
                <a:cs typeface="Arial"/>
              </a:rPr>
              <a:t>(MRD)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not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required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during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PRP</a:t>
            </a:r>
            <a:r>
              <a:rPr lang="en-US" sz="2800" spc="-8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period</a:t>
            </a:r>
            <a:endParaRPr lang="en-US" sz="2800" dirty="0">
              <a:latin typeface="Arial"/>
              <a:cs typeface="Arial"/>
            </a:endParaRPr>
          </a:p>
          <a:p>
            <a:pPr marL="1074420" marR="543560" lvl="1" indent="-708025">
              <a:lnSpc>
                <a:spcPct val="100000"/>
              </a:lnSpc>
              <a:spcBef>
                <a:spcPts val="535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IRAs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other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non-</a:t>
            </a:r>
            <a:r>
              <a:rPr lang="en-US" sz="2800" dirty="0">
                <a:latin typeface="Arial"/>
                <a:cs typeface="Arial"/>
              </a:rPr>
              <a:t>NCSU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plans </a:t>
            </a:r>
            <a:r>
              <a:rPr lang="en-US" sz="2800" dirty="0">
                <a:latin typeface="Arial"/>
                <a:cs typeface="Arial"/>
              </a:rPr>
              <a:t>require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MRD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1586-E221-F768-083D-58943201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Retirement</a:t>
            </a:r>
            <a:r>
              <a:rPr lang="en-US" sz="3200" spc="-15" dirty="0"/>
              <a:t> </a:t>
            </a:r>
            <a:r>
              <a:rPr lang="en-US" sz="3200" spc="-10" dirty="0"/>
              <a:t>Income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BB6B-AA74-7C70-B4A1-ECE02A7C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629285" algn="l"/>
              </a:tabLst>
            </a:pPr>
            <a:r>
              <a:rPr lang="en-US" sz="2400" b="1" dirty="0">
                <a:latin typeface="Arial"/>
                <a:cs typeface="Arial"/>
              </a:rPr>
              <a:t>Teachers’ and State Employees’ Retirement System (TSERS)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62928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Traditional pension plan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62928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Defines a benefit upon retirement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62928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Employer/employee mix of money into a general 		pension fund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62928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Employee doesn’t bear any risk or control 			investments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629285" algn="l"/>
              </a:tabLst>
            </a:pPr>
            <a:r>
              <a:rPr lang="en-US" spc="-45" dirty="0"/>
              <a:t>	</a:t>
            </a:r>
            <a:r>
              <a:rPr lang="en-US" sz="2400" spc="-45" dirty="0">
                <a:latin typeface="Arial"/>
                <a:cs typeface="Arial"/>
              </a:rPr>
              <a:t>- You </a:t>
            </a:r>
            <a:r>
              <a:rPr lang="en-US" sz="2400" dirty="0">
                <a:latin typeface="Arial"/>
                <a:cs typeface="Arial"/>
              </a:rPr>
              <a:t>can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run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retirement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calculations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ORBIT</a:t>
            </a:r>
            <a:endParaRPr lang="en-US" sz="2400" dirty="0">
              <a:latin typeface="Arial"/>
              <a:cs typeface="Arial"/>
            </a:endParaRPr>
          </a:p>
          <a:p>
            <a:pPr marL="165100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www.myncretirement.com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4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9130-35B3-BF2E-A7C7-9C872CBC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Retirement</a:t>
            </a:r>
            <a:r>
              <a:rPr lang="en-US" sz="3200" spc="-15" dirty="0"/>
              <a:t> </a:t>
            </a:r>
            <a:r>
              <a:rPr lang="en-US" sz="3200" spc="-10" dirty="0"/>
              <a:t>Income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9749-8F98-C927-15A8-1BDC4C1C3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7250"/>
            <a:ext cx="8229600" cy="3103500"/>
          </a:xfrm>
        </p:spPr>
        <p:txBody>
          <a:bodyPr/>
          <a:lstStyle/>
          <a:p>
            <a:pPr marL="645160" marR="989965" indent="-633095">
              <a:lnSpc>
                <a:spcPct val="100400"/>
              </a:lnSpc>
              <a:spcBef>
                <a:spcPts val="85"/>
              </a:spcBef>
              <a:buChar char="•"/>
              <a:tabLst>
                <a:tab pos="645160" algn="l"/>
              </a:tabLst>
            </a:pPr>
            <a:r>
              <a:rPr lang="en-US" b="1" spc="-30" dirty="0">
                <a:latin typeface="Arial"/>
                <a:cs typeface="Arial"/>
              </a:rPr>
              <a:t>Teachers’</a:t>
            </a:r>
            <a:r>
              <a:rPr lang="en-US" b="1" spc="-17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and</a:t>
            </a:r>
            <a:r>
              <a:rPr lang="en-US" b="1" spc="-1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State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Employees’</a:t>
            </a:r>
            <a:r>
              <a:rPr lang="en-US" b="1" spc="-1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Retirement </a:t>
            </a:r>
            <a:r>
              <a:rPr lang="en-US" b="1" dirty="0">
                <a:latin typeface="Arial"/>
                <a:cs typeface="Arial"/>
              </a:rPr>
              <a:t>System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(TSERS)</a:t>
            </a:r>
            <a:endParaRPr lang="en-US" dirty="0">
              <a:latin typeface="Arial"/>
              <a:cs typeface="Arial"/>
            </a:endParaRPr>
          </a:p>
          <a:p>
            <a:pPr marL="1089025" lvl="1" indent="-705485">
              <a:lnSpc>
                <a:spcPct val="100000"/>
              </a:lnSpc>
              <a:spcBef>
                <a:spcPts val="590"/>
              </a:spcBef>
              <a:buChar char="–"/>
              <a:tabLst>
                <a:tab pos="1089025" algn="l"/>
              </a:tabLst>
            </a:pPr>
            <a:r>
              <a:rPr lang="en-US" dirty="0">
                <a:latin typeface="Arial"/>
                <a:cs typeface="Arial"/>
              </a:rPr>
              <a:t>Retirement process is online, which is the most efficient method of retiring. The retirement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application</a:t>
            </a:r>
            <a:r>
              <a:rPr lang="en-US" spc="-40" dirty="0">
                <a:latin typeface="Arial"/>
                <a:cs typeface="Arial"/>
              </a:rPr>
              <a:t> needs to be submitted </a:t>
            </a:r>
            <a:r>
              <a:rPr lang="en-US" dirty="0">
                <a:latin typeface="Arial"/>
                <a:cs typeface="Arial"/>
              </a:rPr>
              <a:t>in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March/April,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2026</a:t>
            </a:r>
          </a:p>
          <a:p>
            <a:pPr marL="1089025" lvl="1" indent="-705485">
              <a:lnSpc>
                <a:spcPct val="100000"/>
              </a:lnSpc>
              <a:spcBef>
                <a:spcPts val="590"/>
              </a:spcBef>
              <a:buChar char="–"/>
              <a:tabLst>
                <a:tab pos="1089025" algn="l"/>
              </a:tabLst>
            </a:pPr>
            <a:r>
              <a:rPr lang="en-US" dirty="0">
                <a:latin typeface="Arial"/>
                <a:cs typeface="Arial"/>
              </a:rPr>
              <a:t>Enter a case in </a:t>
            </a:r>
            <a:r>
              <a:rPr lang="en-US" dirty="0" err="1">
                <a:solidFill>
                  <a:srgbClr val="C000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HRNow</a:t>
            </a:r>
            <a:r>
              <a:rPr lang="en-US" dirty="0">
                <a:latin typeface="Arial"/>
                <a:cs typeface="Arial"/>
              </a:rPr>
              <a:t> if you wish to request an appointment with a Benefits Consultant</a:t>
            </a:r>
            <a:r>
              <a:rPr lang="en-US" spc="15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marL="1089660" marR="800100" lvl="1" indent="-706120">
              <a:lnSpc>
                <a:spcPts val="3340"/>
              </a:lnSpc>
              <a:spcBef>
                <a:spcPts val="705"/>
              </a:spcBef>
              <a:buChar char="–"/>
              <a:tabLst>
                <a:tab pos="1089660" algn="l"/>
              </a:tabLst>
            </a:pPr>
            <a:r>
              <a:rPr lang="en-US" dirty="0">
                <a:latin typeface="Arial"/>
                <a:cs typeface="Arial"/>
              </a:rPr>
              <a:t>Enrollment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into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retiree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health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plan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happens automatically. (</a:t>
            </a:r>
            <a:r>
              <a:rPr lang="en-US" dirty="0">
                <a:latin typeface="Arial"/>
                <a:cs typeface="Arial"/>
              </a:rPr>
              <a:t>30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days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to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change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plans)</a:t>
            </a:r>
            <a:endParaRPr lang="en-US" dirty="0">
              <a:latin typeface="Arial"/>
              <a:cs typeface="Arial"/>
            </a:endParaRPr>
          </a:p>
          <a:p>
            <a:pPr marL="1089025" lvl="1" indent="-705485">
              <a:lnSpc>
                <a:spcPct val="100000"/>
              </a:lnSpc>
              <a:spcBef>
                <a:spcPts val="540"/>
              </a:spcBef>
              <a:buChar char="–"/>
              <a:tabLst>
                <a:tab pos="1089025" algn="l"/>
              </a:tabLst>
            </a:pPr>
            <a:r>
              <a:rPr lang="en-US" sz="2700" dirty="0">
                <a:latin typeface="Arial"/>
                <a:cs typeface="Arial"/>
              </a:rPr>
              <a:t>Receive</a:t>
            </a:r>
            <a:r>
              <a:rPr lang="en-US" sz="2700" spc="-35" dirty="0">
                <a:latin typeface="Arial"/>
                <a:cs typeface="Arial"/>
              </a:rPr>
              <a:t> </a:t>
            </a:r>
            <a:r>
              <a:rPr lang="en-US" sz="2700" dirty="0">
                <a:latin typeface="Arial"/>
                <a:cs typeface="Arial"/>
              </a:rPr>
              <a:t>first</a:t>
            </a:r>
            <a:r>
              <a:rPr lang="en-US" sz="2700" spc="-20" dirty="0">
                <a:latin typeface="Arial"/>
                <a:cs typeface="Arial"/>
              </a:rPr>
              <a:t> </a:t>
            </a:r>
            <a:r>
              <a:rPr lang="en-US" sz="2700" dirty="0">
                <a:latin typeface="Arial"/>
                <a:cs typeface="Arial"/>
              </a:rPr>
              <a:t>payment</a:t>
            </a:r>
            <a:r>
              <a:rPr lang="en-US" sz="2700" spc="-25" dirty="0">
                <a:latin typeface="Arial"/>
                <a:cs typeface="Arial"/>
              </a:rPr>
              <a:t> </a:t>
            </a:r>
            <a:r>
              <a:rPr lang="en-US" sz="2700" dirty="0">
                <a:latin typeface="Arial"/>
                <a:cs typeface="Arial"/>
              </a:rPr>
              <a:t>(check)</a:t>
            </a:r>
            <a:r>
              <a:rPr lang="en-US" sz="2700" spc="-20" dirty="0">
                <a:latin typeface="Arial"/>
                <a:cs typeface="Arial"/>
              </a:rPr>
              <a:t> </a:t>
            </a:r>
            <a:r>
              <a:rPr lang="en-US" sz="2700" dirty="0">
                <a:latin typeface="Arial"/>
                <a:cs typeface="Arial"/>
              </a:rPr>
              <a:t>on</a:t>
            </a:r>
            <a:r>
              <a:rPr lang="en-US" sz="2700" spc="-20" dirty="0">
                <a:latin typeface="Arial"/>
                <a:cs typeface="Arial"/>
              </a:rPr>
              <a:t> </a:t>
            </a:r>
            <a:r>
              <a:rPr lang="en-US" sz="2700" spc="-10" dirty="0">
                <a:latin typeface="Arial"/>
                <a:cs typeface="Arial"/>
              </a:rPr>
              <a:t>7/25/2026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9877-C738-DF4B-61A1-DF7AB7B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Break</a:t>
            </a:r>
            <a:r>
              <a:rPr lang="en-US" sz="3200" spc="-30" dirty="0"/>
              <a:t> </a:t>
            </a:r>
            <a:r>
              <a:rPr lang="en-US" sz="3200" dirty="0"/>
              <a:t>in</a:t>
            </a:r>
            <a:r>
              <a:rPr lang="en-US" sz="3200" spc="-20" dirty="0"/>
              <a:t> </a:t>
            </a:r>
            <a:r>
              <a:rPr lang="en-US" sz="3200" spc="-10" dirty="0"/>
              <a:t>Service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463CB-CB13-218A-DAA1-B01A1589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r>
              <a:rPr lang="en-US" sz="2800" dirty="0"/>
              <a:t>The</a:t>
            </a:r>
            <a:r>
              <a:rPr lang="en-US" sz="2800" spc="-25" dirty="0"/>
              <a:t> </a:t>
            </a:r>
            <a:r>
              <a:rPr lang="en-US" sz="2800" dirty="0"/>
              <a:t>Phased</a:t>
            </a:r>
            <a:r>
              <a:rPr lang="en-US" sz="2800" spc="-25" dirty="0"/>
              <a:t> </a:t>
            </a:r>
            <a:r>
              <a:rPr lang="en-US" sz="2800" dirty="0"/>
              <a:t>Retirement</a:t>
            </a:r>
            <a:r>
              <a:rPr lang="en-US" sz="2800" spc="-30" dirty="0"/>
              <a:t> </a:t>
            </a:r>
            <a:r>
              <a:rPr lang="en-US" sz="2800" dirty="0"/>
              <a:t>Program</a:t>
            </a:r>
            <a:r>
              <a:rPr lang="en-US" sz="2800" spc="-25" dirty="0"/>
              <a:t> is </a:t>
            </a:r>
            <a:r>
              <a:rPr lang="en-US" sz="2800" dirty="0"/>
              <a:t>exempt</a:t>
            </a:r>
            <a:r>
              <a:rPr lang="en-US" sz="2800" spc="-25" dirty="0"/>
              <a:t> </a:t>
            </a:r>
            <a:r>
              <a:rPr lang="en-US" sz="2800" dirty="0"/>
              <a:t>from</a:t>
            </a:r>
            <a:r>
              <a:rPr lang="en-US" sz="2800" spc="-15" dirty="0"/>
              <a:t> </a:t>
            </a:r>
            <a:r>
              <a:rPr lang="en-US" sz="2800" dirty="0"/>
              <a:t>break</a:t>
            </a:r>
            <a:r>
              <a:rPr lang="en-US" sz="2800" spc="-20" dirty="0"/>
              <a:t> </a:t>
            </a:r>
            <a:r>
              <a:rPr lang="en-US" sz="2800" dirty="0"/>
              <a:t>in</a:t>
            </a:r>
            <a:r>
              <a:rPr lang="en-US" sz="2800" spc="-15" dirty="0"/>
              <a:t> </a:t>
            </a:r>
            <a:r>
              <a:rPr lang="en-US" sz="2800" dirty="0"/>
              <a:t>service</a:t>
            </a:r>
            <a:r>
              <a:rPr lang="en-US" sz="2800" spc="-15" dirty="0"/>
              <a:t> </a:t>
            </a:r>
            <a:r>
              <a:rPr lang="en-US" sz="2800" spc="-10" dirty="0"/>
              <a:t>rules </a:t>
            </a:r>
            <a:r>
              <a:rPr lang="en-US" sz="2800" dirty="0"/>
              <a:t>that</a:t>
            </a:r>
            <a:r>
              <a:rPr lang="en-US" sz="2800" spc="-20" dirty="0"/>
              <a:t> </a:t>
            </a:r>
            <a:r>
              <a:rPr lang="en-US" sz="2800" dirty="0"/>
              <a:t>otherwise</a:t>
            </a:r>
            <a:r>
              <a:rPr lang="en-US" sz="2800" spc="-15" dirty="0"/>
              <a:t> </a:t>
            </a:r>
            <a:r>
              <a:rPr lang="en-US" sz="2800" dirty="0"/>
              <a:t>apply</a:t>
            </a:r>
            <a:r>
              <a:rPr lang="en-US" sz="2800" spc="-15" dirty="0"/>
              <a:t> </a:t>
            </a:r>
            <a:r>
              <a:rPr lang="en-US" sz="2800" dirty="0"/>
              <a:t>to</a:t>
            </a:r>
            <a:r>
              <a:rPr lang="en-US" sz="2800" spc="-15" dirty="0"/>
              <a:t> </a:t>
            </a:r>
            <a:r>
              <a:rPr lang="en-US" sz="2800" spc="-10" dirty="0"/>
              <a:t>non-</a:t>
            </a:r>
            <a:r>
              <a:rPr lang="en-US" sz="2800" spc="-25" dirty="0"/>
              <a:t>PRP </a:t>
            </a:r>
            <a:r>
              <a:rPr lang="en-US" sz="2800" dirty="0"/>
              <a:t>TSERS</a:t>
            </a:r>
            <a:r>
              <a:rPr lang="en-US" sz="2800" spc="-30" dirty="0"/>
              <a:t> </a:t>
            </a:r>
            <a:r>
              <a:rPr lang="en-US" sz="2800" spc="-10" dirty="0"/>
              <a:t>retirees.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Phased Retirement</a:t>
            </a: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57200" y="1804500"/>
            <a:ext cx="82296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The Phased Retirement Program (PRP) gives eligible, tenured faculty the opportunity to retire, yet continue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half-time employment for a three-year contract period.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Application Period: Sept. 20, 2025 - Feb. 16, 2026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Retirement Submission (TSERS/ORP):  March - April, 2025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Those in phased retirement fully retire from the “state” (i.e. their mandatory retirement plan).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C269-B9AE-7B46-1BDF-C6CC4A27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Retirement</a:t>
            </a:r>
            <a:r>
              <a:rPr lang="en-US" sz="3200" spc="-15" dirty="0"/>
              <a:t> </a:t>
            </a:r>
            <a:r>
              <a:rPr lang="en-US" sz="3200" spc="-10" dirty="0"/>
              <a:t>Income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F3803-9A56-FC5F-2692-620AB39E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644525" indent="-631825">
              <a:lnSpc>
                <a:spcPct val="100000"/>
              </a:lnSpc>
              <a:spcBef>
                <a:spcPts val="675"/>
              </a:spcBef>
              <a:buChar char="•"/>
              <a:tabLst>
                <a:tab pos="644525" algn="l"/>
              </a:tabLst>
            </a:pPr>
            <a:r>
              <a:rPr lang="en-US" sz="2400" b="1" dirty="0">
                <a:latin typeface="Arial"/>
                <a:cs typeface="Arial"/>
              </a:rPr>
              <a:t>Optional Retirement Program (ORP)</a:t>
            </a:r>
            <a:r>
              <a:rPr lang="en-US" sz="2400" b="1" spc="-75" dirty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75"/>
              </a:spcBef>
              <a:buNone/>
              <a:tabLst>
                <a:tab pos="64452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Defined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contribution</a:t>
            </a:r>
            <a:r>
              <a:rPr lang="en-US" sz="2400" spc="-20" dirty="0">
                <a:latin typeface="Arial"/>
                <a:cs typeface="Arial"/>
              </a:rPr>
              <a:t> plan</a:t>
            </a:r>
          </a:p>
          <a:p>
            <a:pPr marL="0" indent="0">
              <a:lnSpc>
                <a:spcPct val="100000"/>
              </a:lnSpc>
              <a:spcBef>
                <a:spcPts val="675"/>
              </a:spcBef>
              <a:buNone/>
              <a:tabLst>
                <a:tab pos="644525" algn="l"/>
              </a:tabLst>
            </a:pPr>
            <a:r>
              <a:rPr lang="en-US" dirty="0"/>
              <a:t>	</a:t>
            </a:r>
            <a:r>
              <a:rPr lang="en-US" sz="2400" dirty="0">
                <a:latin typeface="Arial"/>
                <a:cs typeface="Arial"/>
              </a:rPr>
              <a:t>- Benefit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is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determined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by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investment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performance 		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" dirty="0">
                <a:latin typeface="Arial"/>
                <a:cs typeface="Arial"/>
              </a:rPr>
              <a:t> contributions</a:t>
            </a:r>
          </a:p>
          <a:p>
            <a:pPr marL="0" indent="0">
              <a:lnSpc>
                <a:spcPct val="100000"/>
              </a:lnSpc>
              <a:spcBef>
                <a:spcPts val="675"/>
              </a:spcBef>
              <a:buNone/>
              <a:tabLst>
                <a:tab pos="644525" algn="l"/>
              </a:tabLst>
            </a:pPr>
            <a:r>
              <a:rPr lang="en-US" spc="-10" dirty="0"/>
              <a:t>	</a:t>
            </a:r>
            <a:r>
              <a:rPr lang="en-US" sz="2400" spc="-10" dirty="0">
                <a:latin typeface="Arial"/>
                <a:cs typeface="Arial"/>
              </a:rPr>
              <a:t>- </a:t>
            </a:r>
            <a:r>
              <a:rPr lang="en-US" sz="2400" dirty="0">
                <a:latin typeface="Arial"/>
                <a:cs typeface="Arial"/>
              </a:rPr>
              <a:t>Must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receipt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monthly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benefit</a:t>
            </a:r>
            <a:r>
              <a:rPr lang="en-US" sz="2400" spc="-15" dirty="0">
                <a:latin typeface="Arial"/>
                <a:cs typeface="Arial"/>
              </a:rPr>
              <a:t> starting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15" dirty="0">
                <a:latin typeface="Arial"/>
                <a:cs typeface="Arial"/>
              </a:rPr>
              <a:t> 		</a:t>
            </a:r>
            <a:r>
              <a:rPr lang="en-US" sz="2400" spc="-20" dirty="0">
                <a:latin typeface="Arial"/>
                <a:cs typeface="Arial"/>
              </a:rPr>
              <a:t>July </a:t>
            </a:r>
            <a:r>
              <a:rPr lang="en-US" sz="2400" dirty="0">
                <a:latin typeface="Arial"/>
                <a:cs typeface="Arial"/>
              </a:rPr>
              <a:t>2026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retirees’</a:t>
            </a:r>
            <a:r>
              <a:rPr lang="en-US" sz="2400" spc="-1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health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insurance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eligibility</a:t>
            </a:r>
          </a:p>
          <a:p>
            <a:pPr marL="0" indent="0">
              <a:lnSpc>
                <a:spcPct val="100000"/>
              </a:lnSpc>
              <a:spcBef>
                <a:spcPts val="675"/>
              </a:spcBef>
              <a:buNone/>
              <a:tabLst>
                <a:tab pos="644525" algn="l"/>
              </a:tabLst>
            </a:pPr>
            <a:r>
              <a:rPr lang="en-US" spc="-10" dirty="0"/>
              <a:t>	</a:t>
            </a:r>
            <a:r>
              <a:rPr lang="en-US" sz="2400" spc="-10" dirty="0">
                <a:latin typeface="Arial"/>
                <a:cs typeface="Arial"/>
              </a:rPr>
              <a:t>- </a:t>
            </a:r>
            <a:r>
              <a:rPr lang="en-US" sz="2400" dirty="0">
                <a:latin typeface="Arial"/>
                <a:cs typeface="Arial"/>
              </a:rPr>
              <a:t>Several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payment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options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are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available</a:t>
            </a:r>
          </a:p>
          <a:p>
            <a:pPr marL="0" indent="0">
              <a:lnSpc>
                <a:spcPct val="100000"/>
              </a:lnSpc>
              <a:spcBef>
                <a:spcPts val="675"/>
              </a:spcBef>
              <a:buNone/>
              <a:tabLst>
                <a:tab pos="644525" algn="l"/>
              </a:tabLst>
            </a:pPr>
            <a:r>
              <a:rPr lang="en-US" spc="-10" dirty="0"/>
              <a:t>	</a:t>
            </a:r>
            <a:r>
              <a:rPr lang="en-US" sz="2400" spc="-10" dirty="0">
                <a:latin typeface="Arial"/>
                <a:cs typeface="Arial"/>
              </a:rPr>
              <a:t>- </a:t>
            </a:r>
            <a:r>
              <a:rPr lang="en-US" sz="2400" dirty="0">
                <a:latin typeface="Arial"/>
                <a:cs typeface="Arial"/>
              </a:rPr>
              <a:t>Must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meet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with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your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ORP</a:t>
            </a:r>
            <a:r>
              <a:rPr lang="en-US" sz="2400" spc="-6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plan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representative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to 		</a:t>
            </a:r>
            <a:r>
              <a:rPr lang="en-US" sz="2400" dirty="0">
                <a:latin typeface="Arial"/>
                <a:cs typeface="Arial"/>
              </a:rPr>
              <a:t>discuss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payment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options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process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0" dirty="0">
                <a:latin typeface="Arial"/>
                <a:cs typeface="Arial"/>
              </a:rPr>
              <a:t> monthly 		distribution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6A56-0372-130B-7AF7-F11924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Retirement</a:t>
            </a:r>
            <a:r>
              <a:rPr lang="en-US" sz="3200" spc="-15" dirty="0"/>
              <a:t> </a:t>
            </a:r>
            <a:r>
              <a:rPr lang="en-US" sz="3200" spc="-10" dirty="0"/>
              <a:t>Income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7BF1-50B8-042C-5F77-E46C8B36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7250"/>
            <a:ext cx="8229600" cy="3103500"/>
          </a:xfrm>
        </p:spPr>
        <p:txBody>
          <a:bodyPr/>
          <a:lstStyle/>
          <a:p>
            <a:pPr marL="644525" marR="0" lvl="0" indent="-631825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44525" algn="l"/>
              </a:tabLst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Optional Retirement Program (ORP)</a:t>
            </a:r>
            <a:r>
              <a:rPr kumimoji="0" lang="en-US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1074420" lvl="1" indent="-708660">
              <a:lnSpc>
                <a:spcPct val="100000"/>
              </a:lnSpc>
              <a:spcBef>
                <a:spcPts val="685"/>
              </a:spcBef>
              <a:buChar char="–"/>
              <a:tabLst>
                <a:tab pos="1074420" algn="l"/>
              </a:tabLst>
            </a:pPr>
            <a:r>
              <a:rPr lang="en-US" dirty="0">
                <a:latin typeface="Arial"/>
                <a:cs typeface="Arial"/>
              </a:rPr>
              <a:t>Begin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retirement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process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by</a:t>
            </a:r>
            <a:r>
              <a:rPr lang="en-US" spc="-1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April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3,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2026</a:t>
            </a:r>
            <a:endParaRPr lang="en-US" dirty="0">
              <a:latin typeface="Arial"/>
              <a:cs typeface="Arial"/>
            </a:endParaRPr>
          </a:p>
          <a:p>
            <a:pPr marL="1518920" lvl="2" indent="-624840">
              <a:lnSpc>
                <a:spcPct val="100000"/>
              </a:lnSpc>
              <a:spcBef>
                <a:spcPts val="660"/>
              </a:spcBef>
              <a:buChar char="•"/>
              <a:tabLst>
                <a:tab pos="1518920" algn="l"/>
              </a:tabLst>
            </a:pPr>
            <a:r>
              <a:rPr lang="en-US" sz="2400" dirty="0">
                <a:latin typeface="Arial"/>
                <a:cs typeface="Arial"/>
              </a:rPr>
              <a:t>Set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up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meeting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with</a:t>
            </a:r>
            <a:r>
              <a:rPr lang="en-US" sz="2400" spc="35" dirty="0">
                <a:latin typeface="Arial"/>
                <a:cs typeface="Arial"/>
              </a:rPr>
              <a:t> a Benefits Consultant</a:t>
            </a:r>
            <a:endParaRPr lang="en-US" sz="2400" dirty="0">
              <a:latin typeface="Arial"/>
              <a:cs typeface="Arial"/>
            </a:endParaRPr>
          </a:p>
          <a:p>
            <a:pPr marL="2028189" lvl="3" indent="-701675">
              <a:lnSpc>
                <a:spcPct val="100000"/>
              </a:lnSpc>
              <a:spcBef>
                <a:spcPts val="500"/>
              </a:spcBef>
              <a:buChar char="–"/>
              <a:tabLst>
                <a:tab pos="2028189" algn="l"/>
              </a:tabLst>
            </a:pPr>
            <a:r>
              <a:rPr lang="en-US" sz="2400" dirty="0">
                <a:latin typeface="Arial"/>
                <a:cs typeface="Arial"/>
              </a:rPr>
              <a:t>Submit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</a:t>
            </a:r>
            <a:r>
              <a:rPr lang="en-US" sz="2400" spc="-10" dirty="0">
                <a:latin typeface="Arial"/>
                <a:cs typeface="Arial"/>
              </a:rPr>
              <a:t> ORP-</a:t>
            </a:r>
            <a:r>
              <a:rPr lang="en-US" sz="2400" dirty="0">
                <a:latin typeface="Arial"/>
                <a:cs typeface="Arial"/>
              </a:rPr>
              <a:t>3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Form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HRNow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  <a:p>
            <a:pPr marL="1518920" lvl="2" indent="-624840">
              <a:lnSpc>
                <a:spcPct val="100000"/>
              </a:lnSpc>
              <a:spcBef>
                <a:spcPts val="595"/>
              </a:spcBef>
              <a:buChar char="•"/>
              <a:tabLst>
                <a:tab pos="1518920" algn="l"/>
              </a:tabLst>
            </a:pPr>
            <a:r>
              <a:rPr lang="en-US" sz="2400" dirty="0">
                <a:latin typeface="Arial"/>
                <a:cs typeface="Arial"/>
              </a:rPr>
              <a:t>Meet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with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ORP</a:t>
            </a:r>
            <a:r>
              <a:rPr lang="en-US" sz="2400" spc="-6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plan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representative</a:t>
            </a:r>
            <a:endParaRPr lang="en-US" sz="2400" dirty="0">
              <a:latin typeface="Arial"/>
              <a:cs typeface="Arial"/>
            </a:endParaRPr>
          </a:p>
          <a:p>
            <a:pPr marL="2030095" marR="311785" lvl="3" indent="-706120">
              <a:lnSpc>
                <a:spcPts val="3340"/>
              </a:lnSpc>
              <a:spcBef>
                <a:spcPts val="725"/>
              </a:spcBef>
              <a:buChar char="–"/>
              <a:tabLst>
                <a:tab pos="2030095" algn="l"/>
              </a:tabLst>
            </a:pPr>
            <a:r>
              <a:rPr lang="en-US" sz="2400" dirty="0">
                <a:latin typeface="Arial"/>
                <a:cs typeface="Arial"/>
              </a:rPr>
              <a:t>Set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up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monthly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retirement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benefit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payment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order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eligible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medical</a:t>
            </a:r>
            <a:endParaRPr lang="en-US" sz="2400" dirty="0">
              <a:latin typeface="Arial"/>
              <a:cs typeface="Arial"/>
            </a:endParaRPr>
          </a:p>
          <a:p>
            <a:pPr marL="1089660" marR="800100" lvl="1" indent="-706120" defTabSz="914400" eaLnBrk="1" fontAlgn="auto" latinLnBrk="0" hangingPunct="1">
              <a:lnSpc>
                <a:spcPts val="334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1089660" algn="l"/>
              </a:tabLst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Enrollment</a:t>
            </a:r>
            <a:r>
              <a:rPr kumimoji="0" lang="en-US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retiree</a:t>
            </a:r>
            <a:r>
              <a:rPr kumimoji="0" lang="en-US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plan</a:t>
            </a:r>
            <a:r>
              <a:rPr kumimoji="0" lang="en-US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happens automatically. 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30</a:t>
            </a:r>
            <a:r>
              <a:rPr kumimoji="0" lang="en-US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days</a:t>
            </a:r>
            <a:r>
              <a:rPr kumimoji="0" lang="en-US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change</a:t>
            </a:r>
            <a:r>
              <a:rPr kumimoji="0" lang="en-US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plans)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13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D5DD-75EC-A43F-F387-49EC073E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pc="-10" dirty="0"/>
              <a:t>Taxation</a:t>
            </a:r>
            <a:r>
              <a:rPr lang="en-US" sz="3200" spc="-105" dirty="0"/>
              <a:t> </a:t>
            </a:r>
            <a:r>
              <a:rPr lang="en-US" sz="3200" dirty="0"/>
              <a:t>of</a:t>
            </a:r>
            <a:r>
              <a:rPr lang="en-US" sz="3200" spc="-100" dirty="0"/>
              <a:t> </a:t>
            </a:r>
            <a:r>
              <a:rPr lang="en-US" sz="3200" dirty="0"/>
              <a:t>Retirement</a:t>
            </a:r>
            <a:r>
              <a:rPr lang="en-US" sz="3200" spc="-95" dirty="0"/>
              <a:t> </a:t>
            </a:r>
            <a:r>
              <a:rPr lang="en-US" sz="3200" spc="-10" dirty="0"/>
              <a:t>Benefits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21D94-B7A6-09DA-BB0A-09EE762D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7250"/>
            <a:ext cx="8229600" cy="3103500"/>
          </a:xfrm>
        </p:spPr>
        <p:txBody>
          <a:bodyPr/>
          <a:lstStyle/>
          <a:p>
            <a:pPr marL="629285" indent="-616585">
              <a:lnSpc>
                <a:spcPct val="100000"/>
              </a:lnSpc>
              <a:spcBef>
                <a:spcPts val="875"/>
              </a:spcBef>
              <a:buChar char="•"/>
              <a:tabLst>
                <a:tab pos="629285" algn="l"/>
              </a:tabLst>
            </a:pPr>
            <a:r>
              <a:rPr lang="en-US" sz="2800" dirty="0">
                <a:latin typeface="Arial"/>
                <a:cs typeface="Arial"/>
              </a:rPr>
              <a:t>State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NC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tax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exemption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(Bailey)</a:t>
            </a:r>
            <a:endParaRPr lang="en-US" sz="2800" dirty="0">
              <a:latin typeface="Arial"/>
              <a:cs typeface="Arial"/>
            </a:endParaRPr>
          </a:p>
          <a:p>
            <a:pPr marL="1074420" marR="734060" lvl="1" indent="-708025">
              <a:lnSpc>
                <a:spcPct val="100000"/>
              </a:lnSpc>
              <a:spcBef>
                <a:spcPts val="670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If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became </a:t>
            </a:r>
            <a:r>
              <a:rPr lang="en-US"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vested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7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TSERS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began </a:t>
            </a:r>
            <a:r>
              <a:rPr lang="en-US" sz="2800" dirty="0">
                <a:latin typeface="Arial"/>
                <a:cs typeface="Arial"/>
              </a:rPr>
              <a:t>ORP</a:t>
            </a:r>
            <a:r>
              <a:rPr lang="en-US" sz="2800" spc="-8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participation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prior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-19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August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1,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1989</a:t>
            </a:r>
            <a:endParaRPr lang="en-US" sz="2800" dirty="0">
              <a:latin typeface="Arial"/>
              <a:cs typeface="Arial"/>
            </a:endParaRPr>
          </a:p>
          <a:p>
            <a:pPr marL="1074420" marR="5080" lvl="1" indent="-708025">
              <a:lnSpc>
                <a:spcPct val="100499"/>
              </a:lnSpc>
              <a:spcBef>
                <a:spcPts val="645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benefits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will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never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taxable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as </a:t>
            </a:r>
            <a:r>
              <a:rPr lang="en-US" sz="2800" dirty="0">
                <a:latin typeface="Arial"/>
                <a:cs typeface="Arial"/>
              </a:rPr>
              <a:t>long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primary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residence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remains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the </a:t>
            </a:r>
            <a:r>
              <a:rPr lang="en-US" sz="2800" dirty="0">
                <a:latin typeface="Arial"/>
                <a:cs typeface="Arial"/>
              </a:rPr>
              <a:t>state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of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NC</a:t>
            </a:r>
            <a:endParaRPr lang="en-US" sz="2800" dirty="0">
              <a:latin typeface="Arial"/>
              <a:cs typeface="Arial"/>
            </a:endParaRPr>
          </a:p>
          <a:p>
            <a:pPr marL="1074420" marR="749300" lvl="1" indent="-708025">
              <a:lnSpc>
                <a:spcPct val="100000"/>
              </a:lnSpc>
              <a:spcBef>
                <a:spcPts val="650"/>
              </a:spcBef>
              <a:buChar char="–"/>
              <a:tabLst>
                <a:tab pos="1074420" algn="l"/>
              </a:tabLst>
            </a:pPr>
            <a:r>
              <a:rPr lang="en-US" sz="2800" dirty="0">
                <a:latin typeface="Arial"/>
                <a:cs typeface="Arial"/>
              </a:rPr>
              <a:t>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if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primary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residence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changes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0" dirty="0">
                <a:latin typeface="Arial"/>
                <a:cs typeface="Arial"/>
              </a:rPr>
              <a:t>a </a:t>
            </a:r>
            <a:r>
              <a:rPr lang="en-US" sz="2800" dirty="0">
                <a:latin typeface="Arial"/>
                <a:cs typeface="Arial"/>
              </a:rPr>
              <a:t>state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no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state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income</a:t>
            </a:r>
            <a:r>
              <a:rPr lang="en-US" sz="2800" spc="-20" dirty="0">
                <a:latin typeface="Arial"/>
                <a:cs typeface="Arial"/>
              </a:rPr>
              <a:t> tax!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86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1867-5965-2815-9BEC-01C7EC6C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pc="-10" dirty="0"/>
              <a:t>Taxation</a:t>
            </a:r>
            <a:r>
              <a:rPr lang="en-US" sz="3200" spc="-105" dirty="0"/>
              <a:t> </a:t>
            </a:r>
            <a:r>
              <a:rPr lang="en-US" sz="3200" dirty="0"/>
              <a:t>of</a:t>
            </a:r>
            <a:r>
              <a:rPr lang="en-US" sz="3200" spc="-100" dirty="0"/>
              <a:t> </a:t>
            </a:r>
            <a:r>
              <a:rPr lang="en-US" sz="3200" dirty="0"/>
              <a:t>Retirement</a:t>
            </a:r>
            <a:r>
              <a:rPr lang="en-US" sz="3200" spc="-95" dirty="0"/>
              <a:t> </a:t>
            </a:r>
            <a:r>
              <a:rPr lang="en-US" sz="3200" spc="-10" dirty="0"/>
              <a:t>Benefits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9319-6389-1CB1-C32E-0CB9E30A1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7250"/>
            <a:ext cx="8229600" cy="3103500"/>
          </a:xfrm>
        </p:spPr>
        <p:txBody>
          <a:bodyPr/>
          <a:lstStyle/>
          <a:p>
            <a:pPr marL="629285" indent="-616585">
              <a:lnSpc>
                <a:spcPct val="100000"/>
              </a:lnSpc>
              <a:spcBef>
                <a:spcPts val="869"/>
              </a:spcBef>
              <a:buChar char="•"/>
              <a:tabLst>
                <a:tab pos="629285" algn="l"/>
              </a:tabLst>
            </a:pPr>
            <a:r>
              <a:rPr lang="en-US" sz="3600" dirty="0">
                <a:latin typeface="Arial"/>
                <a:cs typeface="Arial"/>
              </a:rPr>
              <a:t>Federal</a:t>
            </a:r>
            <a:r>
              <a:rPr lang="en-US" sz="3600" spc="-100" dirty="0">
                <a:latin typeface="Arial"/>
                <a:cs typeface="Arial"/>
              </a:rPr>
              <a:t> </a:t>
            </a:r>
            <a:r>
              <a:rPr lang="en-US" sz="3600" spc="-10" dirty="0">
                <a:latin typeface="Arial"/>
                <a:cs typeface="Arial"/>
              </a:rPr>
              <a:t>Taxation</a:t>
            </a:r>
            <a:endParaRPr lang="en-US" sz="3600" dirty="0">
              <a:latin typeface="Arial"/>
              <a:cs typeface="Arial"/>
            </a:endParaRPr>
          </a:p>
          <a:p>
            <a:pPr marL="1074420" marR="196850" lvl="1" indent="-708660">
              <a:lnSpc>
                <a:spcPct val="100499"/>
              </a:lnSpc>
              <a:spcBef>
                <a:spcPts val="665"/>
              </a:spcBef>
              <a:buChar char="–"/>
              <a:tabLst>
                <a:tab pos="1074420" algn="l"/>
              </a:tabLst>
            </a:pPr>
            <a:r>
              <a:rPr lang="en-US" sz="3200" dirty="0">
                <a:latin typeface="Arial"/>
                <a:cs typeface="Arial"/>
              </a:rPr>
              <a:t>A</a:t>
            </a:r>
            <a:r>
              <a:rPr lang="en-US" sz="3200" spc="-2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small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portion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your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retirement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benefit </a:t>
            </a:r>
            <a:r>
              <a:rPr lang="en-US" sz="3200" dirty="0">
                <a:latin typeface="Arial"/>
                <a:cs typeface="Arial"/>
              </a:rPr>
              <a:t>may</a:t>
            </a:r>
            <a:r>
              <a:rPr lang="en-US" sz="3200" spc="-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not be</a:t>
            </a:r>
            <a:r>
              <a:rPr lang="en-US" sz="3200" spc="10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federally-taxable</a:t>
            </a:r>
            <a:endParaRPr lang="en-US" sz="3200" dirty="0">
              <a:latin typeface="Arial"/>
              <a:cs typeface="Arial"/>
            </a:endParaRPr>
          </a:p>
          <a:p>
            <a:pPr marL="1074420" marR="102870" lvl="1" indent="-708660">
              <a:lnSpc>
                <a:spcPct val="100499"/>
              </a:lnSpc>
              <a:spcBef>
                <a:spcPts val="610"/>
              </a:spcBef>
              <a:buChar char="–"/>
              <a:tabLst>
                <a:tab pos="1074420" algn="l"/>
              </a:tabLst>
            </a:pPr>
            <a:r>
              <a:rPr lang="en-US" sz="3200" dirty="0">
                <a:latin typeface="Arial"/>
                <a:cs typeface="Arial"/>
              </a:rPr>
              <a:t>Amount</a:t>
            </a:r>
            <a:r>
              <a:rPr lang="en-US" sz="3200" spc="-4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</a:t>
            </a:r>
            <a:r>
              <a:rPr lang="en-US" sz="3200" spc="-25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benefit</a:t>
            </a:r>
            <a:r>
              <a:rPr lang="en-US" sz="3200" spc="-3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based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on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contributions </a:t>
            </a:r>
            <a:r>
              <a:rPr lang="en-US" sz="3200" dirty="0">
                <a:latin typeface="Arial"/>
                <a:cs typeface="Arial"/>
              </a:rPr>
              <a:t>made</a:t>
            </a:r>
            <a:r>
              <a:rPr lang="en-US" sz="3200" spc="-2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prior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to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July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1,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spc="-20" dirty="0">
                <a:latin typeface="Arial"/>
                <a:cs typeface="Arial"/>
              </a:rPr>
              <a:t>1982</a:t>
            </a:r>
            <a:endParaRPr lang="en-US" sz="3200" dirty="0">
              <a:latin typeface="Arial"/>
              <a:cs typeface="Arial"/>
            </a:endParaRPr>
          </a:p>
          <a:p>
            <a:pPr marL="1518285" lvl="2" indent="-631825">
              <a:lnSpc>
                <a:spcPct val="100000"/>
              </a:lnSpc>
              <a:spcBef>
                <a:spcPts val="560"/>
              </a:spcBef>
              <a:buChar char="•"/>
              <a:tabLst>
                <a:tab pos="1518285" algn="l"/>
              </a:tabLst>
            </a:pPr>
            <a:r>
              <a:rPr lang="en-US" sz="2800" dirty="0">
                <a:latin typeface="Arial"/>
                <a:cs typeface="Arial"/>
              </a:rPr>
              <a:t>Contributions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were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made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post-tax</a:t>
            </a:r>
            <a:r>
              <a:rPr lang="en-US" sz="2800" spc="-10" dirty="0">
                <a:latin typeface="Arial"/>
                <a:cs typeface="Arial"/>
              </a:rPr>
              <a:t> basis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8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BDB0-4681-3707-736E-B21DDF33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Full</a:t>
            </a:r>
            <a:r>
              <a:rPr lang="en-US" sz="3200" spc="-20" dirty="0"/>
              <a:t> </a:t>
            </a:r>
            <a:r>
              <a:rPr lang="en-US" sz="3200" dirty="0"/>
              <a:t>SSA</a:t>
            </a:r>
            <a:r>
              <a:rPr lang="en-US" sz="3200" spc="-130" dirty="0"/>
              <a:t> </a:t>
            </a:r>
            <a:r>
              <a:rPr lang="en-US" sz="3200" dirty="0"/>
              <a:t>Retirement</a:t>
            </a:r>
            <a:r>
              <a:rPr lang="en-US" sz="3200" spc="-140" dirty="0"/>
              <a:t> </a:t>
            </a:r>
            <a:r>
              <a:rPr lang="en-US" sz="3200" spc="-25" dirty="0"/>
              <a:t>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673DC-CE29-A070-5168-53C541BF7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91" y="1870008"/>
            <a:ext cx="6239217" cy="49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E07-9A2B-C9B0-5628-72C2DD7D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Social</a:t>
            </a:r>
            <a:r>
              <a:rPr lang="en-US" sz="3200" spc="-40" dirty="0"/>
              <a:t> </a:t>
            </a:r>
            <a:r>
              <a:rPr lang="en-US" sz="3200" dirty="0"/>
              <a:t>Security</a:t>
            </a:r>
            <a:r>
              <a:rPr lang="en-US" sz="3200" spc="-35" dirty="0"/>
              <a:t> </a:t>
            </a:r>
            <a:r>
              <a:rPr lang="en-US" sz="3200" spc="-10" dirty="0"/>
              <a:t>Retirement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B14A7-B6C0-93F7-EBD1-57BE36CE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326390" marR="247015" indent="-314325">
              <a:lnSpc>
                <a:spcPct val="100699"/>
              </a:lnSpc>
              <a:spcBef>
                <a:spcPts val="70"/>
              </a:spcBef>
              <a:buChar char="•"/>
              <a:tabLst>
                <a:tab pos="326390" algn="l"/>
              </a:tabLst>
            </a:pPr>
            <a:r>
              <a:rPr lang="en-US" sz="2800" dirty="0">
                <a:latin typeface="Arial"/>
                <a:cs typeface="Arial"/>
              </a:rPr>
              <a:t>If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are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under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full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age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the </a:t>
            </a:r>
            <a:r>
              <a:rPr lang="en-US" sz="2800" dirty="0">
                <a:latin typeface="Arial"/>
                <a:cs typeface="Arial"/>
              </a:rPr>
              <a:t>entire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year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(minimum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age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62)</a:t>
            </a:r>
            <a:endParaRPr lang="en-US" sz="2800" dirty="0">
              <a:latin typeface="Arial"/>
              <a:cs typeface="Arial"/>
            </a:endParaRPr>
          </a:p>
          <a:p>
            <a:pPr marL="770890" marR="5080" lvl="1" indent="-339725">
              <a:lnSpc>
                <a:spcPct val="100000"/>
              </a:lnSpc>
              <a:spcBef>
                <a:spcPts val="670"/>
              </a:spcBef>
              <a:buChar char="–"/>
              <a:tabLst>
                <a:tab pos="770890" algn="l"/>
              </a:tabLst>
            </a:pPr>
            <a:r>
              <a:rPr lang="en-US" sz="2800" dirty="0">
                <a:latin typeface="Arial"/>
                <a:cs typeface="Arial"/>
              </a:rPr>
              <a:t>$1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every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$2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earn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above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annual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limit </a:t>
            </a:r>
            <a:r>
              <a:rPr lang="en-US" sz="2800" dirty="0">
                <a:latin typeface="Arial"/>
                <a:cs typeface="Arial"/>
              </a:rPr>
              <a:t>is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deducted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from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monthly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payment</a:t>
            </a:r>
            <a:endParaRPr lang="en-US" sz="2800" dirty="0">
              <a:latin typeface="Arial"/>
              <a:cs typeface="Arial"/>
            </a:endParaRPr>
          </a:p>
          <a:p>
            <a:pPr marL="770890" marR="20955" lvl="1" indent="-339725">
              <a:lnSpc>
                <a:spcPct val="100299"/>
              </a:lnSpc>
              <a:spcBef>
                <a:spcPts val="635"/>
              </a:spcBef>
              <a:buChar char="–"/>
              <a:tabLst>
                <a:tab pos="770890" algn="l"/>
              </a:tabLst>
            </a:pPr>
            <a:r>
              <a:rPr lang="en-US" sz="2800" dirty="0">
                <a:latin typeface="Arial"/>
                <a:cs typeface="Arial"/>
              </a:rPr>
              <a:t>$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23,400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earnings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limit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202</a:t>
            </a:r>
            <a:r>
              <a:rPr lang="en-US" sz="2800" dirty="0"/>
              <a:t>5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(2026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not </a:t>
            </a:r>
            <a:r>
              <a:rPr lang="en-US" sz="2800" spc="-10" dirty="0">
                <a:latin typeface="Arial"/>
                <a:cs typeface="Arial"/>
              </a:rPr>
              <a:t>released)</a:t>
            </a:r>
            <a:endParaRPr lang="en-US" sz="2800" dirty="0">
              <a:latin typeface="Arial"/>
              <a:cs typeface="Arial"/>
            </a:endParaRPr>
          </a:p>
          <a:p>
            <a:pPr marL="770890" marR="1029969" lvl="1" indent="-339725">
              <a:lnSpc>
                <a:spcPct val="100299"/>
              </a:lnSpc>
              <a:spcBef>
                <a:spcPts val="640"/>
              </a:spcBef>
              <a:buChar char="–"/>
              <a:tabLst>
                <a:tab pos="770890" algn="l"/>
              </a:tabLst>
            </a:pPr>
            <a:r>
              <a:rPr lang="en-US" sz="2800" spc="-35" dirty="0">
                <a:latin typeface="Arial"/>
                <a:cs typeface="Arial"/>
              </a:rPr>
              <a:t>Your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benefit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does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not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count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as </a:t>
            </a:r>
            <a:r>
              <a:rPr lang="en-US" sz="2800" spc="-10" dirty="0">
                <a:latin typeface="Arial"/>
                <a:cs typeface="Arial"/>
              </a:rPr>
              <a:t>earnings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1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B5E3-1C14-6ED5-3CC1-FBF26B1A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113"/>
            <a:ext cx="8229600" cy="1068300"/>
          </a:xfrm>
        </p:spPr>
        <p:txBody>
          <a:bodyPr/>
          <a:lstStyle/>
          <a:p>
            <a:pPr algn="l"/>
            <a:r>
              <a:rPr lang="en-US" sz="3200" dirty="0"/>
              <a:t>Social</a:t>
            </a:r>
            <a:r>
              <a:rPr lang="en-US" sz="3200" spc="-40" dirty="0"/>
              <a:t> </a:t>
            </a:r>
            <a:r>
              <a:rPr lang="en-US" sz="3200" dirty="0"/>
              <a:t>Security</a:t>
            </a:r>
            <a:r>
              <a:rPr lang="en-US" sz="3200" spc="-35" dirty="0"/>
              <a:t> </a:t>
            </a:r>
            <a:r>
              <a:rPr lang="en-US" sz="3200" spc="-10" dirty="0"/>
              <a:t>Retirement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B2EF-14D0-8C9E-0F71-E684C826B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49313"/>
            <a:ext cx="8229600" cy="3103500"/>
          </a:xfrm>
        </p:spPr>
        <p:txBody>
          <a:bodyPr/>
          <a:lstStyle/>
          <a:p>
            <a:pPr marL="326390" indent="-313690">
              <a:lnSpc>
                <a:spcPct val="100000"/>
              </a:lnSpc>
              <a:spcBef>
                <a:spcPts val="875"/>
              </a:spcBef>
              <a:buChar char="•"/>
              <a:tabLst>
                <a:tab pos="326390" algn="l"/>
              </a:tabLst>
            </a:pPr>
            <a:r>
              <a:rPr lang="en-US" sz="2800" dirty="0"/>
              <a:t>In</a:t>
            </a:r>
            <a:r>
              <a:rPr lang="en-US" sz="2800" spc="-20" dirty="0"/>
              <a:t> </a:t>
            </a:r>
            <a:r>
              <a:rPr lang="en-US" sz="2800" dirty="0"/>
              <a:t>the</a:t>
            </a:r>
            <a:r>
              <a:rPr lang="en-US" sz="2800" spc="-20" dirty="0"/>
              <a:t> </a:t>
            </a:r>
            <a:r>
              <a:rPr lang="en-US" sz="2800" dirty="0"/>
              <a:t>year</a:t>
            </a:r>
            <a:r>
              <a:rPr lang="en-US" sz="2800" spc="-20" dirty="0"/>
              <a:t> </a:t>
            </a:r>
            <a:r>
              <a:rPr lang="en-US" sz="2800" dirty="0"/>
              <a:t>you</a:t>
            </a:r>
            <a:r>
              <a:rPr lang="en-US" sz="2800" spc="-20" dirty="0"/>
              <a:t> </a:t>
            </a:r>
            <a:r>
              <a:rPr lang="en-US" sz="2800" dirty="0"/>
              <a:t>reach</a:t>
            </a:r>
            <a:r>
              <a:rPr lang="en-US" sz="2800" spc="-25" dirty="0"/>
              <a:t> </a:t>
            </a:r>
            <a:r>
              <a:rPr lang="en-US" sz="2800" dirty="0"/>
              <a:t>full</a:t>
            </a:r>
            <a:r>
              <a:rPr lang="en-US" sz="2800" spc="-20" dirty="0"/>
              <a:t> </a:t>
            </a:r>
            <a:r>
              <a:rPr lang="en-US" sz="2800" dirty="0"/>
              <a:t>retirement</a:t>
            </a:r>
            <a:r>
              <a:rPr lang="en-US" sz="2800" spc="-20" dirty="0"/>
              <a:t> </a:t>
            </a:r>
            <a:r>
              <a:rPr lang="en-US" sz="2800" spc="-25" dirty="0"/>
              <a:t>age</a:t>
            </a:r>
          </a:p>
          <a:p>
            <a:pPr marL="770890" marR="836294" lvl="1" indent="-339725">
              <a:lnSpc>
                <a:spcPct val="100000"/>
              </a:lnSpc>
              <a:spcBef>
                <a:spcPts val="670"/>
              </a:spcBef>
              <a:buChar char="–"/>
              <a:tabLst>
                <a:tab pos="770890" algn="l"/>
              </a:tabLst>
            </a:pPr>
            <a:r>
              <a:rPr lang="en-US" sz="2800" dirty="0">
                <a:latin typeface="Arial"/>
                <a:cs typeface="Arial"/>
              </a:rPr>
              <a:t>$1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benefits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is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deducted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every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$3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you </a:t>
            </a:r>
            <a:r>
              <a:rPr lang="en-US" sz="2800" dirty="0">
                <a:latin typeface="Arial"/>
                <a:cs typeface="Arial"/>
              </a:rPr>
              <a:t>earn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above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earnings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limit</a:t>
            </a:r>
            <a:endParaRPr lang="en-US" sz="2800" dirty="0">
              <a:latin typeface="Arial"/>
              <a:cs typeface="Arial"/>
            </a:endParaRPr>
          </a:p>
          <a:p>
            <a:pPr marL="770255" lvl="1" indent="-339090">
              <a:lnSpc>
                <a:spcPct val="100000"/>
              </a:lnSpc>
              <a:spcBef>
                <a:spcPts val="660"/>
              </a:spcBef>
              <a:buChar char="–"/>
              <a:tabLst>
                <a:tab pos="770255" algn="l"/>
              </a:tabLst>
            </a:pPr>
            <a:r>
              <a:rPr lang="en-US" sz="2800" dirty="0">
                <a:latin typeface="Arial"/>
                <a:cs typeface="Arial"/>
              </a:rPr>
              <a:t>2026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anticipated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limit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$62,160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(not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official)</a:t>
            </a:r>
            <a:endParaRPr lang="en-US" sz="2800" dirty="0">
              <a:latin typeface="Arial"/>
              <a:cs typeface="Arial"/>
            </a:endParaRPr>
          </a:p>
          <a:p>
            <a:pPr marL="770890" marR="5080" lvl="1" indent="-339725">
              <a:lnSpc>
                <a:spcPct val="100299"/>
              </a:lnSpc>
              <a:spcBef>
                <a:spcPts val="610"/>
              </a:spcBef>
              <a:buChar char="–"/>
              <a:tabLst>
                <a:tab pos="770890" algn="l"/>
              </a:tabLst>
            </a:pPr>
            <a:r>
              <a:rPr lang="en-US" sz="2800" dirty="0">
                <a:latin typeface="Arial"/>
                <a:cs typeface="Arial"/>
              </a:rPr>
              <a:t>Only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earnings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before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the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month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you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reach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your </a:t>
            </a:r>
            <a:r>
              <a:rPr lang="en-US" sz="2800" dirty="0">
                <a:latin typeface="Arial"/>
                <a:cs typeface="Arial"/>
              </a:rPr>
              <a:t>full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age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count!</a:t>
            </a:r>
            <a:endParaRPr lang="en-US" sz="2800" dirty="0">
              <a:latin typeface="Arial"/>
              <a:cs typeface="Arial"/>
            </a:endParaRPr>
          </a:p>
          <a:p>
            <a:pPr marL="326390" marR="139065" indent="-314325">
              <a:lnSpc>
                <a:spcPts val="4300"/>
              </a:lnSpc>
              <a:spcBef>
                <a:spcPts val="865"/>
              </a:spcBef>
              <a:buChar char="•"/>
              <a:tabLst>
                <a:tab pos="326390" algn="l"/>
              </a:tabLst>
            </a:pPr>
            <a:r>
              <a:rPr lang="en-US" sz="2800" dirty="0"/>
              <a:t>No</a:t>
            </a:r>
            <a:r>
              <a:rPr lang="en-US" sz="2800" spc="-25" dirty="0"/>
              <a:t> </a:t>
            </a:r>
            <a:r>
              <a:rPr lang="en-US" sz="2800" dirty="0"/>
              <a:t>earnings</a:t>
            </a:r>
            <a:r>
              <a:rPr lang="en-US" sz="2800" spc="-20" dirty="0"/>
              <a:t> </a:t>
            </a:r>
            <a:r>
              <a:rPr lang="en-US" sz="2800" dirty="0"/>
              <a:t>limitation</a:t>
            </a:r>
            <a:r>
              <a:rPr lang="en-US" sz="2800" spc="-25" dirty="0"/>
              <a:t> </a:t>
            </a:r>
            <a:r>
              <a:rPr lang="en-US" sz="2800" dirty="0"/>
              <a:t>applies</a:t>
            </a:r>
            <a:r>
              <a:rPr lang="en-US" sz="2800" spc="-20" dirty="0"/>
              <a:t> </a:t>
            </a:r>
            <a:r>
              <a:rPr lang="en-US" sz="2800" dirty="0"/>
              <a:t>starting</a:t>
            </a:r>
            <a:r>
              <a:rPr lang="en-US" sz="2800" spc="-20" dirty="0"/>
              <a:t> with </a:t>
            </a:r>
            <a:r>
              <a:rPr lang="en-US" sz="2800" dirty="0"/>
              <a:t>the</a:t>
            </a:r>
            <a:r>
              <a:rPr lang="en-US" sz="2800" spc="-35" dirty="0"/>
              <a:t> </a:t>
            </a:r>
            <a:r>
              <a:rPr lang="en-US" sz="2800" dirty="0"/>
              <a:t>month</a:t>
            </a:r>
            <a:r>
              <a:rPr lang="en-US" sz="2800" spc="-25" dirty="0"/>
              <a:t> </a:t>
            </a:r>
            <a:r>
              <a:rPr lang="en-US" sz="2800" dirty="0"/>
              <a:t>you</a:t>
            </a:r>
            <a:r>
              <a:rPr lang="en-US" sz="2800" spc="-30" dirty="0"/>
              <a:t> </a:t>
            </a:r>
            <a:r>
              <a:rPr lang="en-US" sz="2800" dirty="0"/>
              <a:t>reach</a:t>
            </a:r>
            <a:r>
              <a:rPr lang="en-US" sz="2800" spc="-25" dirty="0"/>
              <a:t> </a:t>
            </a:r>
            <a:r>
              <a:rPr lang="en-US" sz="2800" dirty="0"/>
              <a:t>full</a:t>
            </a:r>
            <a:r>
              <a:rPr lang="en-US" sz="2800" spc="-25" dirty="0"/>
              <a:t> </a:t>
            </a:r>
            <a:r>
              <a:rPr lang="en-US" sz="2800" dirty="0"/>
              <a:t>retirement</a:t>
            </a:r>
            <a:r>
              <a:rPr lang="en-US" sz="2800" spc="-25" dirty="0"/>
              <a:t> age</a:t>
            </a:r>
          </a:p>
          <a:p>
            <a:pPr marL="326390" marR="139065" indent="-314325">
              <a:lnSpc>
                <a:spcPts val="4300"/>
              </a:lnSpc>
              <a:spcBef>
                <a:spcPts val="865"/>
              </a:spcBef>
              <a:tabLst>
                <a:tab pos="326390" algn="l"/>
              </a:tabLst>
            </a:pPr>
            <a:r>
              <a:rPr lang="en-US" sz="2800" dirty="0">
                <a:latin typeface="Arial"/>
                <a:cs typeface="Arial"/>
              </a:rPr>
              <a:t>Apply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online,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at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www.ssa.gov</a:t>
            </a:r>
            <a:endParaRPr lang="en-US" sz="2800" dirty="0">
              <a:latin typeface="Arial"/>
              <a:cs typeface="Arial"/>
            </a:endParaRPr>
          </a:p>
          <a:p>
            <a:pPr marL="326390" marR="139065" indent="-314325">
              <a:lnSpc>
                <a:spcPts val="4300"/>
              </a:lnSpc>
              <a:spcBef>
                <a:spcPts val="865"/>
              </a:spcBef>
              <a:buChar char="•"/>
              <a:tabLst>
                <a:tab pos="326390" algn="l"/>
              </a:tabLst>
            </a:pPr>
            <a:endParaRPr lang="en-US" sz="2800" spc="-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7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2D32-C300-C4E1-F30A-2DD567AF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SHP</a:t>
            </a:r>
            <a:r>
              <a:rPr lang="en-US" sz="3200" spc="-85" dirty="0"/>
              <a:t> </a:t>
            </a:r>
            <a:r>
              <a:rPr lang="en-US" sz="3200" dirty="0"/>
              <a:t>and</a:t>
            </a:r>
            <a:r>
              <a:rPr lang="en-US" sz="3200" spc="-20" dirty="0"/>
              <a:t> </a:t>
            </a:r>
            <a:r>
              <a:rPr lang="en-US" sz="3200" spc="-10" dirty="0"/>
              <a:t>Medicare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57C-BB49-1058-C1E4-231E607F9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70100"/>
            <a:ext cx="8229600" cy="3103500"/>
          </a:xfrm>
        </p:spPr>
        <p:txBody>
          <a:bodyPr/>
          <a:lstStyle/>
          <a:p>
            <a:pPr marL="637540" marR="615950" indent="-624840">
              <a:lnSpc>
                <a:spcPts val="3820"/>
              </a:lnSpc>
              <a:spcBef>
                <a:spcPts val="244"/>
              </a:spcBef>
              <a:buChar char="•"/>
              <a:tabLst>
                <a:tab pos="637540" algn="l"/>
              </a:tabLst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age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65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older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when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entering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PRP,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you </a:t>
            </a:r>
            <a:r>
              <a:rPr lang="en-US" sz="2400" dirty="0">
                <a:latin typeface="Arial"/>
                <a:cs typeface="Arial"/>
              </a:rPr>
              <a:t>must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enrolled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Medicare</a:t>
            </a:r>
            <a:r>
              <a:rPr lang="en-US" sz="2400" spc="-19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8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July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1</a:t>
            </a:r>
            <a:endParaRPr lang="en-US" sz="2400" dirty="0">
              <a:latin typeface="Arial"/>
              <a:cs typeface="Arial"/>
            </a:endParaRPr>
          </a:p>
          <a:p>
            <a:pPr marL="637540" marR="5080" indent="-625475">
              <a:lnSpc>
                <a:spcPct val="99900"/>
              </a:lnSpc>
              <a:spcBef>
                <a:spcPts val="509"/>
              </a:spcBef>
              <a:buChar char="•"/>
              <a:tabLst>
                <a:tab pos="637540" algn="l"/>
              </a:tabLst>
            </a:pPr>
            <a:r>
              <a:rPr lang="en-US" sz="2400" dirty="0">
                <a:latin typeface="Arial"/>
                <a:cs typeface="Arial"/>
              </a:rPr>
              <a:t>NC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State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can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provide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employer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statement </a:t>
            </a:r>
            <a:r>
              <a:rPr lang="en-US" sz="2400" dirty="0">
                <a:latin typeface="Arial"/>
                <a:cs typeface="Arial"/>
              </a:rPr>
              <a:t>showing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why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Medicare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was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delayed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due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participation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on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employer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group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health</a:t>
            </a:r>
            <a:r>
              <a:rPr lang="en-US" sz="2400" spc="-20" dirty="0">
                <a:latin typeface="Arial"/>
                <a:cs typeface="Arial"/>
              </a:rPr>
              <a:t> plan </a:t>
            </a:r>
            <a:r>
              <a:rPr lang="en-US" sz="2400" dirty="0">
                <a:latin typeface="Arial"/>
                <a:cs typeface="Arial"/>
              </a:rPr>
              <a:t>upon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request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your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spouse.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6216-53A3-5D89-6D60-4BFBD129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SHP</a:t>
            </a:r>
            <a:r>
              <a:rPr lang="en-US" sz="3200" spc="-85" dirty="0"/>
              <a:t> </a:t>
            </a:r>
            <a:r>
              <a:rPr lang="en-US" sz="3200" dirty="0"/>
              <a:t>and</a:t>
            </a:r>
            <a:r>
              <a:rPr lang="en-US" sz="3200" spc="-20" dirty="0"/>
              <a:t> </a:t>
            </a:r>
            <a:r>
              <a:rPr lang="en-US" sz="3200" spc="-10" dirty="0"/>
              <a:t>Medicare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21047-77B2-4AE8-41D0-B6815A515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645160" marR="498475" indent="-633095">
              <a:lnSpc>
                <a:spcPct val="100400"/>
              </a:lnSpc>
              <a:spcBef>
                <a:spcPts val="85"/>
              </a:spcBef>
              <a:buChar char="•"/>
              <a:tabLst>
                <a:tab pos="645160" algn="l"/>
              </a:tabLst>
            </a:pPr>
            <a:r>
              <a:rPr lang="en-US" dirty="0">
                <a:latin typeface="Arial"/>
                <a:cs typeface="Arial"/>
              </a:rPr>
              <a:t>Medicare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enrollment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automatic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if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you’re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25" dirty="0">
                <a:latin typeface="Arial"/>
                <a:cs typeface="Arial"/>
              </a:rPr>
              <a:t>in </a:t>
            </a:r>
            <a:r>
              <a:rPr lang="en-US" dirty="0">
                <a:latin typeface="Arial"/>
                <a:cs typeface="Arial"/>
              </a:rPr>
              <a:t>receipt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Social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Security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retirement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payments</a:t>
            </a:r>
            <a:endParaRPr lang="en-US" spc="-10" dirty="0"/>
          </a:p>
          <a:p>
            <a:pPr marL="1570989" lvl="2" indent="-701675">
              <a:spcBef>
                <a:spcPts val="500"/>
              </a:spcBef>
              <a:buChar char="–"/>
              <a:tabLst>
                <a:tab pos="2028189" algn="l"/>
              </a:tabLst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not,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enroll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within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60-</a:t>
            </a:r>
            <a:r>
              <a:rPr lang="en-US" sz="2400" dirty="0">
                <a:latin typeface="Arial"/>
                <a:cs typeface="Arial"/>
              </a:rPr>
              <a:t>90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days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before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turning </a:t>
            </a:r>
            <a:r>
              <a:rPr lang="en-US" sz="2400" dirty="0">
                <a:latin typeface="Arial"/>
                <a:cs typeface="Arial"/>
              </a:rPr>
              <a:t>age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65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  <a:p>
            <a:pPr marL="645160" marR="199390" indent="-633095">
              <a:lnSpc>
                <a:spcPts val="3340"/>
              </a:lnSpc>
              <a:spcBef>
                <a:spcPts val="595"/>
              </a:spcBef>
              <a:buChar char="•"/>
              <a:tabLst>
                <a:tab pos="645160" algn="l"/>
              </a:tabLst>
            </a:pPr>
            <a:r>
              <a:rPr lang="en-US" dirty="0">
                <a:latin typeface="Arial"/>
                <a:cs typeface="Arial"/>
              </a:rPr>
              <a:t>Medicare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Part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premium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deducted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from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your </a:t>
            </a:r>
            <a:r>
              <a:rPr lang="en-US" dirty="0">
                <a:latin typeface="Arial"/>
                <a:cs typeface="Arial"/>
              </a:rPr>
              <a:t>monthly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Social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Security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retirement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payment</a:t>
            </a:r>
            <a:endParaRPr lang="en-US" dirty="0">
              <a:latin typeface="Arial"/>
              <a:cs typeface="Arial"/>
            </a:endParaRPr>
          </a:p>
          <a:p>
            <a:pPr marL="645160" marR="5080" indent="-633095">
              <a:lnSpc>
                <a:spcPts val="3340"/>
              </a:lnSpc>
              <a:spcBef>
                <a:spcPts val="585"/>
              </a:spcBef>
              <a:buChar char="•"/>
              <a:tabLst>
                <a:tab pos="645160" algn="l"/>
              </a:tabLst>
            </a:pPr>
            <a:r>
              <a:rPr lang="en-US" dirty="0">
                <a:latin typeface="Arial"/>
                <a:cs typeface="Arial"/>
              </a:rPr>
              <a:t>If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you’re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not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drawing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Social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Security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retirement</a:t>
            </a:r>
            <a:r>
              <a:rPr lang="en-US" spc="-25" dirty="0">
                <a:latin typeface="Arial"/>
                <a:cs typeface="Arial"/>
              </a:rPr>
              <a:t> at </a:t>
            </a:r>
            <a:r>
              <a:rPr lang="en-US" dirty="0">
                <a:latin typeface="Arial"/>
                <a:cs typeface="Arial"/>
              </a:rPr>
              <a:t>age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65,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Medicare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will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bill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you</a:t>
            </a:r>
            <a:r>
              <a:rPr lang="en-US" spc="-20" dirty="0">
                <a:latin typeface="Arial"/>
                <a:cs typeface="Arial"/>
              </a:rPr>
              <a:t> directly </a:t>
            </a:r>
            <a:r>
              <a:rPr lang="en-US" dirty="0">
                <a:latin typeface="Arial"/>
                <a:cs typeface="Arial"/>
              </a:rPr>
              <a:t>for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Part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50" dirty="0">
                <a:latin typeface="Arial"/>
                <a:cs typeface="Arial"/>
              </a:rPr>
              <a:t>B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16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9ACA-070C-697A-42DC-C6F92FBC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Retiree</a:t>
            </a:r>
            <a:r>
              <a:rPr lang="en-US" sz="3200" spc="-35" dirty="0"/>
              <a:t> </a:t>
            </a:r>
            <a:r>
              <a:rPr lang="en-US" sz="3200" dirty="0"/>
              <a:t>Health</a:t>
            </a:r>
            <a:r>
              <a:rPr lang="en-US" sz="3200" spc="-35" dirty="0"/>
              <a:t> </a:t>
            </a:r>
            <a:r>
              <a:rPr lang="en-US" sz="3200" spc="-10" dirty="0"/>
              <a:t>Insurance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D9E4E-4833-B1D7-0984-A14F6CE7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6088"/>
            <a:ext cx="8229600" cy="31035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over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age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65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at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retirement: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400" dirty="0">
              <a:latin typeface="Arial"/>
              <a:cs typeface="Arial"/>
            </a:endParaRPr>
          </a:p>
          <a:p>
            <a:pPr marL="394970" marR="5080" indent="-321945">
              <a:lnSpc>
                <a:spcPct val="100499"/>
              </a:lnSpc>
              <a:buChar char="•"/>
              <a:tabLst>
                <a:tab pos="394970" algn="l"/>
              </a:tabLst>
            </a:pPr>
            <a:r>
              <a:rPr lang="en-US" sz="2400" dirty="0">
                <a:latin typeface="Arial"/>
                <a:cs typeface="Arial"/>
              </a:rPr>
              <a:t>Prior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your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retirement,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defaulted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a </a:t>
            </a:r>
            <a:r>
              <a:rPr lang="en-US" sz="2400" dirty="0">
                <a:latin typeface="Arial"/>
                <a:cs typeface="Arial"/>
              </a:rPr>
              <a:t>Humana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Medicare</a:t>
            </a:r>
            <a:r>
              <a:rPr lang="en-US" sz="2400" spc="-2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Advantage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base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plan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94970" marR="150495" indent="-321945">
              <a:lnSpc>
                <a:spcPct val="100099"/>
              </a:lnSpc>
              <a:buChar char="•"/>
              <a:tabLst>
                <a:tab pos="394970" algn="l"/>
              </a:tabLst>
            </a:pPr>
            <a:r>
              <a:rPr lang="en-US" sz="2400" spc="-45" dirty="0">
                <a:latin typeface="Arial"/>
                <a:cs typeface="Arial"/>
              </a:rPr>
              <a:t>You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have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30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days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change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coverage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enhanced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Medicare</a:t>
            </a:r>
            <a:r>
              <a:rPr lang="en-US" sz="2400" spc="-2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Advantage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plan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</a:t>
            </a:r>
            <a:r>
              <a:rPr lang="en-US" sz="2400" spc="-25" dirty="0">
                <a:latin typeface="Arial"/>
                <a:cs typeface="Arial"/>
              </a:rPr>
              <a:t> the </a:t>
            </a:r>
            <a:r>
              <a:rPr lang="en-US" sz="2400" dirty="0">
                <a:latin typeface="Arial"/>
                <a:cs typeface="Arial"/>
              </a:rPr>
              <a:t>70/30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health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20" dirty="0">
                <a:latin typeface="Arial"/>
                <a:cs typeface="Arial"/>
              </a:rPr>
              <a:t>plan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2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6322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 </a:t>
            </a: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551275"/>
            <a:ext cx="8229600" cy="5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Tenured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Minimum 5 years of NC State service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Age 62 – TSERS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Age 59 ½ - ORP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Must Be Eligible to Retire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F676-B7EF-618C-D205-B4274CD2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Retiree</a:t>
            </a:r>
            <a:r>
              <a:rPr lang="en-US" sz="3200" spc="-35" dirty="0"/>
              <a:t> </a:t>
            </a:r>
            <a:r>
              <a:rPr lang="en-US" sz="3200" dirty="0"/>
              <a:t>Health</a:t>
            </a:r>
            <a:r>
              <a:rPr lang="en-US" sz="3200" spc="-35" dirty="0"/>
              <a:t> </a:t>
            </a:r>
            <a:r>
              <a:rPr lang="en-US" sz="3200" spc="-10" dirty="0"/>
              <a:t>Insurance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34632-D6C2-E863-874B-BC78B282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11401"/>
            <a:ext cx="8229600" cy="31035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25"/>
              </a:spcBef>
              <a:buNone/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under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age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65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at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retirement:</a:t>
            </a:r>
            <a:endParaRPr lang="en-US" sz="2400" dirty="0">
              <a:latin typeface="Arial"/>
              <a:cs typeface="Arial"/>
            </a:endParaRPr>
          </a:p>
          <a:p>
            <a:pPr marL="394970" marR="5080" indent="-321945">
              <a:lnSpc>
                <a:spcPct val="100499"/>
              </a:lnSpc>
              <a:spcBef>
                <a:spcPts val="605"/>
              </a:spcBef>
              <a:buChar char="•"/>
              <a:tabLst>
                <a:tab pos="394970" algn="l"/>
              </a:tabLst>
            </a:pPr>
            <a:r>
              <a:rPr lang="en-US" sz="2400" spc="-45" dirty="0">
                <a:latin typeface="Arial"/>
                <a:cs typeface="Arial"/>
              </a:rPr>
              <a:t>You</a:t>
            </a:r>
            <a:r>
              <a:rPr lang="en-US" sz="2400" spc="-5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continue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on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your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current</a:t>
            </a:r>
            <a:r>
              <a:rPr lang="en-US" sz="2400" spc="-5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State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Health Plan.</a:t>
            </a:r>
            <a:endParaRPr lang="en-US" sz="2400" dirty="0">
              <a:latin typeface="Arial"/>
              <a:cs typeface="Arial"/>
            </a:endParaRPr>
          </a:p>
          <a:p>
            <a:pPr marL="394970" marR="885825" indent="-321945">
              <a:lnSpc>
                <a:spcPct val="100499"/>
              </a:lnSpc>
              <a:spcBef>
                <a:spcPts val="605"/>
              </a:spcBef>
              <a:buChar char="•"/>
              <a:tabLst>
                <a:tab pos="394970" algn="l"/>
              </a:tabLst>
            </a:pPr>
            <a:r>
              <a:rPr lang="en-US" sz="2400" spc="-35" dirty="0">
                <a:latin typeface="Arial"/>
                <a:cs typeface="Arial"/>
              </a:rPr>
              <a:t>Your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group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change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4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Retirement System.</a:t>
            </a:r>
            <a:endParaRPr lang="en-US" sz="2400" dirty="0">
              <a:latin typeface="Arial"/>
              <a:cs typeface="Arial"/>
            </a:endParaRPr>
          </a:p>
          <a:p>
            <a:pPr marL="394970" marR="146685" indent="-321945">
              <a:lnSpc>
                <a:spcPct val="100499"/>
              </a:lnSpc>
              <a:spcBef>
                <a:spcPts val="605"/>
              </a:spcBef>
              <a:buChar char="•"/>
              <a:tabLst>
                <a:tab pos="394970" algn="l"/>
              </a:tabLst>
            </a:pPr>
            <a:r>
              <a:rPr lang="en-US" sz="2400" dirty="0">
                <a:latin typeface="Arial"/>
                <a:cs typeface="Arial"/>
              </a:rPr>
              <a:t>New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health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insurance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cards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issued </a:t>
            </a:r>
            <a:r>
              <a:rPr lang="en-US" sz="2400" dirty="0">
                <a:latin typeface="Arial"/>
                <a:cs typeface="Arial"/>
              </a:rPr>
              <a:t>with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group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number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starting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with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“SR”.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8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0D23-77B1-C2EB-378C-18605194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Retiree</a:t>
            </a:r>
            <a:r>
              <a:rPr lang="en-US" sz="3200" spc="-35" dirty="0"/>
              <a:t> </a:t>
            </a:r>
            <a:r>
              <a:rPr lang="en-US" sz="3200" dirty="0"/>
              <a:t>Health</a:t>
            </a:r>
            <a:r>
              <a:rPr lang="en-US" sz="3200" spc="-35" dirty="0"/>
              <a:t> </a:t>
            </a:r>
            <a:r>
              <a:rPr lang="en-US" sz="3200" spc="-10" dirty="0"/>
              <a:t>Insurance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489D8-2C9F-E618-B207-CD6E29B8D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8413"/>
            <a:ext cx="8229600" cy="3103500"/>
          </a:xfrm>
        </p:spPr>
        <p:txBody>
          <a:bodyPr/>
          <a:lstStyle/>
          <a:p>
            <a:pPr marL="637540" marR="650875" indent="-624840">
              <a:lnSpc>
                <a:spcPts val="3820"/>
              </a:lnSpc>
              <a:spcBef>
                <a:spcPts val="244"/>
              </a:spcBef>
              <a:buChar char="•"/>
              <a:tabLst>
                <a:tab pos="637540" algn="l"/>
              </a:tabLst>
            </a:pPr>
            <a:r>
              <a:rPr lang="en-US" sz="2400" dirty="0">
                <a:latin typeface="Arial"/>
                <a:cs typeface="Arial"/>
              </a:rPr>
              <a:t>Payroll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deducted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premiums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stop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July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25" dirty="0">
                <a:latin typeface="Arial"/>
                <a:cs typeface="Arial"/>
              </a:rPr>
              <a:t>for </a:t>
            </a:r>
            <a:r>
              <a:rPr lang="en-US" sz="2400" dirty="0">
                <a:latin typeface="Arial"/>
                <a:cs typeface="Arial"/>
              </a:rPr>
              <a:t>August</a:t>
            </a:r>
            <a:r>
              <a:rPr lang="en-US" sz="2400" spc="-3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coverage</a:t>
            </a:r>
            <a:endParaRPr lang="en-US" sz="2400" dirty="0">
              <a:latin typeface="Arial"/>
              <a:cs typeface="Arial"/>
            </a:endParaRPr>
          </a:p>
          <a:p>
            <a:pPr marL="637540" marR="97790" indent="-625475">
              <a:lnSpc>
                <a:spcPct val="100499"/>
              </a:lnSpc>
              <a:spcBef>
                <a:spcPts val="484"/>
              </a:spcBef>
              <a:buChar char="•"/>
              <a:tabLst>
                <a:tab pos="637540" algn="l"/>
              </a:tabLst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TSERS: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dependent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premiums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are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deducted </a:t>
            </a:r>
            <a:r>
              <a:rPr lang="en-US" sz="2400" dirty="0">
                <a:latin typeface="Arial"/>
                <a:cs typeface="Arial"/>
              </a:rPr>
              <a:t>from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monthly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TSERS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retirement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payment</a:t>
            </a:r>
            <a:endParaRPr lang="en-US" sz="2400" dirty="0">
              <a:latin typeface="Arial"/>
              <a:cs typeface="Arial"/>
            </a:endParaRPr>
          </a:p>
          <a:p>
            <a:pPr marL="637540" marR="5080" indent="-625475">
              <a:lnSpc>
                <a:spcPct val="100499"/>
              </a:lnSpc>
              <a:spcBef>
                <a:spcPts val="605"/>
              </a:spcBef>
              <a:buChar char="•"/>
              <a:tabLst>
                <a:tab pos="637540" algn="l"/>
              </a:tabLst>
            </a:pPr>
            <a:r>
              <a:rPr lang="en-US" sz="2400" dirty="0">
                <a:latin typeface="Arial"/>
                <a:cs typeface="Arial"/>
              </a:rPr>
              <a:t>If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ORP: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you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will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receive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bill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from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spc="-10" dirty="0" err="1">
                <a:latin typeface="Arial"/>
                <a:cs typeface="Arial"/>
              </a:rPr>
              <a:t>Itedium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(contracted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by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SHP</a:t>
            </a:r>
            <a:r>
              <a:rPr lang="en-US" sz="2400" spc="-8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do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retiree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health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billing)</a:t>
            </a:r>
            <a:endParaRPr lang="en-US" sz="2400" dirty="0">
              <a:latin typeface="Arial"/>
              <a:cs typeface="Arial"/>
            </a:endParaRPr>
          </a:p>
          <a:p>
            <a:pPr marL="636905" indent="-624205">
              <a:lnSpc>
                <a:spcPct val="100000"/>
              </a:lnSpc>
              <a:spcBef>
                <a:spcPts val="625"/>
              </a:spcBef>
              <a:buChar char="•"/>
              <a:tabLst>
                <a:tab pos="636905" algn="l"/>
              </a:tabLst>
            </a:pPr>
            <a:r>
              <a:rPr lang="en-US" sz="2400" dirty="0">
                <a:latin typeface="Arial"/>
                <a:cs typeface="Arial"/>
              </a:rPr>
              <a:t>SHP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resources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are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available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their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website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14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Exiting Phased Retirement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PRP participant may exit the Program prior to the end of the 3 year contract period, with written, mutual consent between themselves and the department head/dean.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They may continue employment with NC State, following the completion of the 3 year PRP contract period.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Note:</a:t>
            </a:r>
            <a:r>
              <a:rPr lang="en"/>
              <a:t> No break in service following Phased as typically required for TSERS retirees.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57200" y="555963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Phased Retirement Timeline Recap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102950" y="2728987"/>
            <a:ext cx="2726700" cy="889500"/>
          </a:xfrm>
          <a:prstGeom prst="homePlate">
            <a:avLst>
              <a:gd name="adj" fmla="val 50000"/>
            </a:avLst>
          </a:prstGeom>
          <a:solidFill>
            <a:srgbClr val="801F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Sept. 20- Feb. 16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Application Period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Dept Head &amp; Dean Sign, submit to UHR (EE does not sign)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432929" y="2728702"/>
            <a:ext cx="2541300" cy="889500"/>
          </a:xfrm>
          <a:prstGeom prst="chevron">
            <a:avLst>
              <a:gd name="adj" fmla="val 50000"/>
            </a:avLst>
          </a:prstGeom>
          <a:solidFill>
            <a:srgbClr val="B02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45 Day Period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Waiting period for EE to review, sign, &amp; submit final doc to UHR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6499697" y="2728702"/>
            <a:ext cx="2541300" cy="889500"/>
          </a:xfrm>
          <a:prstGeom prst="chevron">
            <a:avLst>
              <a:gd name="adj" fmla="val 50000"/>
            </a:avLst>
          </a:prstGeom>
          <a:solidFill>
            <a:srgbClr val="BE2F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 Day Period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Revocation period for EE to revoke application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366378" y="2728702"/>
            <a:ext cx="2541300" cy="889500"/>
          </a:xfrm>
          <a:prstGeom prst="chevron">
            <a:avLst>
              <a:gd name="adj" fmla="val 50000"/>
            </a:avLst>
          </a:prstGeom>
          <a:solidFill>
            <a:srgbClr val="A72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 17- TBD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Reviewed &amp; signed by Provost Office  (Approx 3 weeks)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56600" y="2168500"/>
            <a:ext cx="5829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801F17"/>
                </a:solidFill>
              </a:rPr>
              <a:t>Application Process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102950" y="4743087"/>
            <a:ext cx="3546900" cy="889200"/>
          </a:xfrm>
          <a:prstGeom prst="homePlate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March - April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Phased retirees meeting with Benefits Consultants to initiate retirement process w/ TSERS/ORP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5863450" y="4742925"/>
            <a:ext cx="3177600" cy="889500"/>
          </a:xfrm>
          <a:prstGeom prst="chevron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July 1, 2026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Enter Phased retirement (notifications sent to dept by June 1) </a:t>
            </a:r>
            <a:endParaRPr sz="11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3047152" y="4742802"/>
            <a:ext cx="3305700" cy="8892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April-June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Phased Retiree working with TSERS/ORP to finalize retirment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102950" y="4144725"/>
            <a:ext cx="55869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</a:rPr>
              <a:t>Retirement Process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229600" cy="47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3"/>
              </a:rPr>
              <a:t>Phased Retirement Webpage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4"/>
              </a:rPr>
              <a:t>Sept. 2025 Eligibility Announcement 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5"/>
              </a:rPr>
              <a:t>Phased Retirement Dept Guidelines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6"/>
              </a:rPr>
              <a:t>Reg 05.57.01- Phased Retirement Program</a:t>
            </a:r>
            <a:r>
              <a:rPr lang="en" sz="2200" dirty="0"/>
              <a:t> 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7"/>
              </a:rPr>
              <a:t>PRP FAQs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8"/>
              </a:rPr>
              <a:t>PRP Presentation to Eligible Faculty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9"/>
              </a:rPr>
              <a:t>Phased Retirement Agreement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 dirty="0">
                <a:solidFill>
                  <a:schemeClr val="hlink"/>
                </a:solidFill>
                <a:hlinkClick r:id="rId10"/>
              </a:rPr>
              <a:t>Workplan Template 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/>
              <a:t>Benefit Plans on Phased:</a:t>
            </a:r>
            <a:endParaRPr sz="22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 u="sng" dirty="0">
                <a:solidFill>
                  <a:schemeClr val="hlink"/>
                </a:solidFill>
                <a:hlinkClick r:id="rId11"/>
              </a:rPr>
              <a:t>TSERS Participants</a:t>
            </a:r>
            <a:r>
              <a:rPr lang="en" sz="2200" dirty="0"/>
              <a:t> </a:t>
            </a:r>
            <a:endParaRPr sz="2200" dirty="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 u="sng" dirty="0">
                <a:solidFill>
                  <a:schemeClr val="hlink"/>
                </a:solidFill>
                <a:hlinkClick r:id="rId12"/>
              </a:rPr>
              <a:t>ORP Participants</a:t>
            </a:r>
            <a:r>
              <a:rPr lang="en" sz="2200" dirty="0"/>
              <a:t> 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DF71-1FB5-B6A8-29DB-07A7BC43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10" dirty="0"/>
              <a:t>Resources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D2C6E-A8B0-6CBA-E17C-7BE5328A2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6088"/>
            <a:ext cx="8229600" cy="3103500"/>
          </a:xfrm>
        </p:spPr>
        <p:txBody>
          <a:bodyPr/>
          <a:lstStyle/>
          <a:p>
            <a:pPr marL="295275" marR="60960" indent="0" algn="ctr">
              <a:lnSpc>
                <a:spcPct val="100699"/>
              </a:lnSpc>
              <a:spcBef>
                <a:spcPts val="70"/>
              </a:spcBef>
              <a:buNone/>
            </a:pPr>
            <a:r>
              <a:rPr lang="en-US" sz="2800" spc="-45" dirty="0">
                <a:latin typeface="Arial"/>
                <a:cs typeface="Arial"/>
              </a:rPr>
              <a:t>Teachers’</a:t>
            </a:r>
            <a:r>
              <a:rPr lang="en-US" sz="2800" spc="-17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State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Employees’</a:t>
            </a:r>
            <a:r>
              <a:rPr lang="en-US" sz="2800" spc="-14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Retirement </a:t>
            </a:r>
            <a:r>
              <a:rPr lang="en-US" sz="2800" dirty="0">
                <a:latin typeface="Arial"/>
                <a:cs typeface="Arial"/>
              </a:rPr>
              <a:t>System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ORBIT</a:t>
            </a:r>
            <a:r>
              <a:rPr lang="en-US" sz="2800" spc="-8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portal:</a:t>
            </a:r>
            <a:endParaRPr lang="en-US" sz="2800" dirty="0"/>
          </a:p>
          <a:p>
            <a:pPr marL="295275" marR="60960" indent="0" algn="ctr">
              <a:lnSpc>
                <a:spcPct val="100699"/>
              </a:lnSpc>
              <a:spcBef>
                <a:spcPts val="70"/>
              </a:spcBef>
              <a:buNone/>
            </a:pPr>
            <a:r>
              <a:rPr lang="en-US" sz="2800" spc="-10" dirty="0">
                <a:latin typeface="Arial"/>
                <a:cs typeface="Arial"/>
                <a:hlinkClick r:id="rId2"/>
              </a:rPr>
              <a:t>www.nctreasurer.com</a:t>
            </a:r>
            <a:endParaRPr lang="en-US" sz="2800" dirty="0">
              <a:latin typeface="Arial"/>
              <a:cs typeface="Arial"/>
            </a:endParaRPr>
          </a:p>
          <a:p>
            <a:pPr marL="800735" indent="-788035">
              <a:lnSpc>
                <a:spcPct val="100000"/>
              </a:lnSpc>
              <a:spcBef>
                <a:spcPts val="3254"/>
              </a:spcBef>
              <a:buChar char="□"/>
              <a:tabLst>
                <a:tab pos="800735" algn="l"/>
              </a:tabLst>
            </a:pPr>
            <a:r>
              <a:rPr lang="en-US" sz="2800" dirty="0">
                <a:latin typeface="Arial"/>
                <a:cs typeface="Arial"/>
              </a:rPr>
              <a:t>Click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Retirement</a:t>
            </a:r>
            <a:endParaRPr lang="en-US" sz="2800" dirty="0">
              <a:latin typeface="Arial"/>
              <a:cs typeface="Arial"/>
            </a:endParaRPr>
          </a:p>
          <a:p>
            <a:pPr marL="800735" indent="-788035">
              <a:lnSpc>
                <a:spcPct val="100000"/>
              </a:lnSpc>
              <a:spcBef>
                <a:spcPts val="705"/>
              </a:spcBef>
              <a:buChar char="□"/>
              <a:tabLst>
                <a:tab pos="800735" algn="l"/>
              </a:tabLst>
            </a:pPr>
            <a:r>
              <a:rPr lang="en-US" sz="2800" dirty="0">
                <a:latin typeface="Arial"/>
                <a:cs typeface="Arial"/>
              </a:rPr>
              <a:t>Click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on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ORBIT</a:t>
            </a:r>
            <a:endParaRPr lang="en-US" sz="2800" dirty="0">
              <a:latin typeface="Arial"/>
              <a:cs typeface="Arial"/>
            </a:endParaRPr>
          </a:p>
          <a:p>
            <a:pPr marL="800735" indent="-788035">
              <a:lnSpc>
                <a:spcPct val="100000"/>
              </a:lnSpc>
              <a:spcBef>
                <a:spcPts val="705"/>
              </a:spcBef>
              <a:buChar char="□"/>
              <a:tabLst>
                <a:tab pos="800735" algn="l"/>
              </a:tabLst>
            </a:pPr>
            <a:r>
              <a:rPr lang="en-US" sz="2800" dirty="0">
                <a:latin typeface="Arial"/>
                <a:cs typeface="Arial"/>
              </a:rPr>
              <a:t>Register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create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username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&amp;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password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4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2680-C707-FCA8-EA9C-A5C9555E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10" dirty="0"/>
              <a:t>Resources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5BF7-686B-655F-B5C9-93A6FE95A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9088"/>
            <a:ext cx="8001000" cy="5071912"/>
          </a:xfrm>
        </p:spPr>
        <p:txBody>
          <a:bodyPr/>
          <a:lstStyle/>
          <a:p>
            <a:pPr marL="0" marR="5080" indent="0" algn="ctr">
              <a:spcBef>
                <a:spcPts val="1960"/>
              </a:spcBef>
              <a:buNone/>
            </a:pPr>
            <a:r>
              <a:rPr lang="en-US" sz="2800" spc="-10" dirty="0"/>
              <a:t>TIAA (ORP &amp; 403(b/457))</a:t>
            </a:r>
          </a:p>
          <a:p>
            <a:pPr marL="0" marR="5080" indent="0" algn="ctr">
              <a:spcBef>
                <a:spcPts val="1960"/>
              </a:spcBef>
              <a:buNone/>
            </a:pPr>
            <a:r>
              <a:rPr lang="en-US" sz="2800" spc="-35" dirty="0">
                <a:latin typeface="Arial"/>
                <a:cs typeface="Arial"/>
                <a:hlinkClick r:id="rId2"/>
              </a:rPr>
              <a:t>www.tiaa-</a:t>
            </a:r>
            <a:r>
              <a:rPr lang="en-US" sz="2800" spc="-10" dirty="0">
                <a:latin typeface="Arial"/>
                <a:cs typeface="Arial"/>
                <a:hlinkClick r:id="rId2"/>
              </a:rPr>
              <a:t>cref.org/uncorp/</a:t>
            </a:r>
            <a:r>
              <a:rPr lang="en-US" sz="2800" spc="-10" dirty="0">
                <a:latin typeface="Arial"/>
                <a:cs typeface="Arial"/>
              </a:rPr>
              <a:t> </a:t>
            </a:r>
          </a:p>
          <a:p>
            <a:pPr marL="0" marR="5080" indent="0" algn="ctr">
              <a:spcBef>
                <a:spcPts val="1960"/>
              </a:spcBef>
              <a:buNone/>
            </a:pPr>
            <a:r>
              <a:rPr lang="en-US" sz="2800" spc="-35" dirty="0">
                <a:latin typeface="Arial"/>
                <a:cs typeface="Arial"/>
                <a:hlinkClick r:id="rId3"/>
              </a:rPr>
              <a:t>www.tiaa-</a:t>
            </a:r>
            <a:r>
              <a:rPr lang="en-US" sz="2800" spc="-10" dirty="0">
                <a:latin typeface="Arial"/>
                <a:cs typeface="Arial"/>
                <a:hlinkClick r:id="rId3"/>
              </a:rPr>
              <a:t>cref.org/unc403b/</a:t>
            </a:r>
            <a:r>
              <a:rPr lang="en-US" sz="2800" spc="-10" dirty="0">
                <a:latin typeface="Arial"/>
                <a:cs typeface="Arial"/>
              </a:rPr>
              <a:t> </a:t>
            </a:r>
          </a:p>
          <a:p>
            <a:pPr marL="0" marR="5080" indent="0" algn="ctr">
              <a:spcBef>
                <a:spcPts val="1960"/>
              </a:spcBef>
              <a:buNone/>
            </a:pPr>
            <a:r>
              <a:rPr lang="en-US" sz="2800" spc="-10" dirty="0">
                <a:latin typeface="Arial"/>
                <a:cs typeface="Arial"/>
              </a:rPr>
              <a:t>1-800-842-</a:t>
            </a:r>
            <a:r>
              <a:rPr lang="en-US" sz="2800" spc="-20" dirty="0">
                <a:latin typeface="Arial"/>
                <a:cs typeface="Arial"/>
              </a:rPr>
              <a:t>2776</a:t>
            </a:r>
            <a:endParaRPr lang="en-US" sz="2800" dirty="0">
              <a:latin typeface="Arial"/>
              <a:cs typeface="Arial"/>
            </a:endParaRPr>
          </a:p>
          <a:p>
            <a:pPr marL="1358900" marR="1343025" indent="0" algn="ctr">
              <a:spcBef>
                <a:spcPts val="105"/>
              </a:spcBef>
              <a:buNone/>
            </a:pPr>
            <a:r>
              <a:rPr lang="en-US" sz="2800" dirty="0">
                <a:latin typeface="Arial"/>
                <a:cs typeface="Arial"/>
              </a:rPr>
              <a:t>Donna King</a:t>
            </a:r>
          </a:p>
          <a:p>
            <a:pPr marL="1358900" marR="1343025" indent="0" algn="ctr">
              <a:spcBef>
                <a:spcPts val="105"/>
              </a:spcBef>
              <a:buNone/>
            </a:pPr>
            <a:r>
              <a:rPr lang="en-US" sz="2800" dirty="0">
                <a:latin typeface="Arial"/>
                <a:cs typeface="Arial"/>
              </a:rPr>
              <a:t>704-988-1302</a:t>
            </a:r>
          </a:p>
          <a:p>
            <a:pPr marL="1358900" marR="1343025" indent="0" algn="ctr">
              <a:spcBef>
                <a:spcPts val="105"/>
              </a:spcBef>
              <a:buNone/>
            </a:pPr>
            <a:r>
              <a:rPr lang="en-US" sz="2800" dirty="0">
                <a:latin typeface="Arial"/>
                <a:cs typeface="Arial"/>
              </a:rPr>
              <a:t>donna.king@tiaa.org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65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0B65-524D-4858-FBAC-FBE9408F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8D2F7-2F8D-BCFB-40BC-FE0B14D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6088"/>
            <a:ext cx="8229600" cy="3103500"/>
          </a:xfrm>
        </p:spPr>
        <p:txBody>
          <a:bodyPr/>
          <a:lstStyle/>
          <a:p>
            <a:pPr marL="12700" marR="5080" indent="0" algn="ctr">
              <a:lnSpc>
                <a:spcPct val="117400"/>
              </a:lnSpc>
              <a:spcBef>
                <a:spcPts val="95"/>
              </a:spcBef>
              <a:buNone/>
            </a:pPr>
            <a:r>
              <a:rPr lang="en-US" sz="2800" dirty="0">
                <a:latin typeface="Arial"/>
                <a:cs typeface="Arial"/>
              </a:rPr>
              <a:t>Supplemental</a:t>
            </a:r>
            <a:r>
              <a:rPr lang="en-US" sz="2800" spc="-7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5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Plans </a:t>
            </a:r>
          </a:p>
          <a:p>
            <a:pPr marL="12700" marR="5080" indent="0" algn="ctr">
              <a:lnSpc>
                <a:spcPct val="117400"/>
              </a:lnSpc>
              <a:spcBef>
                <a:spcPts val="95"/>
              </a:spcBef>
              <a:buNone/>
            </a:pPr>
            <a:r>
              <a:rPr lang="en-US" sz="2800" dirty="0">
                <a:latin typeface="Arial"/>
                <a:cs typeface="Arial"/>
              </a:rPr>
              <a:t>401(k)</a:t>
            </a:r>
            <a:r>
              <a:rPr lang="en-US" sz="2800" spc="-4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457/Deferred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Compensation:</a:t>
            </a:r>
            <a:endParaRPr lang="en-US" sz="2800" dirty="0">
              <a:latin typeface="Arial"/>
              <a:cs typeface="Arial"/>
            </a:endParaRPr>
          </a:p>
          <a:p>
            <a:pPr marL="826135" marR="1192530" indent="0" algn="ctr">
              <a:lnSpc>
                <a:spcPct val="114500"/>
              </a:lnSpc>
              <a:buNone/>
            </a:pPr>
            <a:r>
              <a:rPr lang="en-US" sz="2800" spc="-10" dirty="0">
                <a:latin typeface="Arial"/>
                <a:cs typeface="Arial"/>
                <a:hlinkClick r:id="rId2"/>
              </a:rPr>
              <a:t>www.ncplans.prudential.com</a:t>
            </a:r>
            <a:r>
              <a:rPr lang="en-US" sz="2800" spc="-10" dirty="0">
                <a:latin typeface="Arial"/>
                <a:cs typeface="Arial"/>
              </a:rPr>
              <a:t> </a:t>
            </a:r>
          </a:p>
          <a:p>
            <a:pPr marL="826135" marR="1192530" indent="0" algn="ctr">
              <a:lnSpc>
                <a:spcPct val="114500"/>
              </a:lnSpc>
              <a:buNone/>
            </a:pPr>
            <a:r>
              <a:rPr lang="en-US" sz="2800" dirty="0">
                <a:latin typeface="Arial"/>
                <a:cs typeface="Arial"/>
              </a:rPr>
              <a:t>Christy</a:t>
            </a:r>
            <a:r>
              <a:rPr lang="en-US" sz="2800" spc="-114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Kelly,</a:t>
            </a:r>
            <a:r>
              <a:rPr lang="en-US" sz="2800" spc="-110" dirty="0">
                <a:latin typeface="Arial"/>
                <a:cs typeface="Arial"/>
              </a:rPr>
              <a:t> </a:t>
            </a:r>
            <a:r>
              <a:rPr lang="en-US" sz="2800" spc="-25" dirty="0">
                <a:latin typeface="Arial"/>
                <a:cs typeface="Arial"/>
              </a:rPr>
              <a:t>CRC </a:t>
            </a:r>
            <a:r>
              <a:rPr lang="en-US" sz="2800" spc="-10" dirty="0">
                <a:latin typeface="Arial"/>
                <a:cs typeface="Arial"/>
                <a:hlinkClick r:id="rId3"/>
              </a:rPr>
              <a:t>christy.kelly@empower.com</a:t>
            </a:r>
            <a:r>
              <a:rPr lang="en-US" sz="2800" spc="-10" dirty="0">
                <a:latin typeface="Arial"/>
                <a:cs typeface="Arial"/>
              </a:rPr>
              <a:t> </a:t>
            </a:r>
          </a:p>
          <a:p>
            <a:pPr marL="826135" marR="1192530" indent="0" algn="ctr">
              <a:lnSpc>
                <a:spcPct val="114500"/>
              </a:lnSpc>
              <a:buNone/>
            </a:pPr>
            <a:r>
              <a:rPr lang="en-US" sz="2800" dirty="0">
                <a:latin typeface="Arial"/>
                <a:cs typeface="Arial"/>
              </a:rPr>
              <a:t>(919)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602-</a:t>
            </a:r>
            <a:r>
              <a:rPr lang="en-US" sz="2800" spc="-20" dirty="0">
                <a:latin typeface="Arial"/>
                <a:cs typeface="Arial"/>
              </a:rPr>
              <a:t>8226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99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3200-B90E-7F61-364A-FD2AB989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9C70D-B258-9D5E-F682-9D33FBB8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86088"/>
            <a:ext cx="8229600" cy="3103500"/>
          </a:xfrm>
        </p:spPr>
        <p:txBody>
          <a:bodyPr/>
          <a:lstStyle/>
          <a:p>
            <a:pPr marL="76200" indent="0" algn="ctr">
              <a:spcBef>
                <a:spcPts val="100"/>
              </a:spcBef>
              <a:buNone/>
            </a:pPr>
            <a:r>
              <a:rPr lang="en-US" sz="2800" dirty="0">
                <a:latin typeface="Arial"/>
                <a:cs typeface="Arial"/>
              </a:rPr>
              <a:t>Social</a:t>
            </a:r>
            <a:r>
              <a:rPr lang="en-US" sz="2800" spc="-3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Security</a:t>
            </a:r>
            <a:r>
              <a:rPr lang="en-US" sz="2800" spc="-3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Retirement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Medicare</a:t>
            </a:r>
            <a:endParaRPr lang="en-US" sz="2800" dirty="0">
              <a:latin typeface="Arial"/>
              <a:cs typeface="Arial"/>
            </a:endParaRPr>
          </a:p>
          <a:p>
            <a:pPr marL="1930400" marR="1917064" indent="0" algn="ctr">
              <a:spcBef>
                <a:spcPts val="1870"/>
              </a:spcBef>
              <a:buNone/>
            </a:pPr>
            <a:r>
              <a:rPr lang="en-US" sz="2800" spc="-10" dirty="0">
                <a:latin typeface="Arial"/>
                <a:cs typeface="Arial"/>
                <a:hlinkClick r:id="rId2"/>
              </a:rPr>
              <a:t>www.ssa.gov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  <a:hlinkClick r:id="rId3"/>
              </a:rPr>
              <a:t>www.mymedicare.gov</a:t>
            </a:r>
            <a:endParaRPr lang="en-US" sz="2800" dirty="0">
              <a:latin typeface="Arial"/>
              <a:cs typeface="Arial"/>
            </a:endParaRPr>
          </a:p>
          <a:p>
            <a:pPr marL="236855" marR="610870" indent="0" algn="ctr">
              <a:spcBef>
                <a:spcPts val="2975"/>
              </a:spcBef>
              <a:buNone/>
            </a:pPr>
            <a:r>
              <a:rPr lang="en-US" sz="2800" dirty="0">
                <a:latin typeface="Arial"/>
                <a:cs typeface="Arial"/>
              </a:rPr>
              <a:t>4701</a:t>
            </a:r>
            <a:r>
              <a:rPr lang="en-US" sz="2800" spc="-6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Old</a:t>
            </a:r>
            <a:r>
              <a:rPr lang="en-US" sz="2800" spc="-4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Wake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Forest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Rd,</a:t>
            </a:r>
            <a:r>
              <a:rPr lang="en-US" sz="2800" spc="-50" dirty="0">
                <a:latin typeface="Arial"/>
                <a:cs typeface="Arial"/>
              </a:rPr>
              <a:t> </a:t>
            </a:r>
            <a:r>
              <a:rPr lang="en-US" sz="2800" spc="-10" dirty="0">
                <a:latin typeface="Arial"/>
                <a:cs typeface="Arial"/>
              </a:rPr>
              <a:t>Raleigh </a:t>
            </a:r>
          </a:p>
          <a:p>
            <a:pPr marL="236855" marR="610870" indent="0" algn="ctr">
              <a:spcBef>
                <a:spcPts val="2975"/>
              </a:spcBef>
              <a:buNone/>
            </a:pPr>
            <a:r>
              <a:rPr lang="en-US" sz="2800" spc="-10" dirty="0">
                <a:latin typeface="Arial"/>
                <a:cs typeface="Arial"/>
              </a:rPr>
              <a:t>1-800-772-</a:t>
            </a:r>
            <a:r>
              <a:rPr lang="en-US" sz="2800" spc="-20" dirty="0">
                <a:latin typeface="Arial"/>
                <a:cs typeface="Arial"/>
              </a:rPr>
              <a:t>1213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1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546100" y="1270338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Program Contacts: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/>
              <a:t>Brandon Turco, Benefits Consultant, UHR</a:t>
            </a:r>
            <a:endParaRPr b="1"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919-515-4319, Email: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bjturco@ncsu.edu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b="1" dirty="0"/>
              <a:t>Jonathan Holloway, Program Coordinator</a:t>
            </a:r>
            <a:endParaRPr b="1"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Office for Faculty Excellence,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(919) 515-7018, Email: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jphollow@ncsu.edu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6322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Plan &amp; Pay</a:t>
            </a: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551275"/>
            <a:ext cx="8229600" cy="5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PRP duties are negotiated with Department Head/Dean. A PRP participant maintains their academic (9-month) or fiscal year (12-month) appointment length and works a half-time (50%) workload within it.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Work Plan should reflect a half-time (50%) workload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Does not reflect summer sessions for 9-month faculty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Should give the Provost Office useful context to indicate current responsibilities and how phased retirement will represent half-time employment (optional template)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6322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Salary Calculation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551275"/>
            <a:ext cx="8229600" cy="5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50% of annual faculty </a:t>
            </a:r>
            <a:r>
              <a:rPr lang="en" b="1">
                <a:solidFill>
                  <a:schemeClr val="accent2"/>
                </a:solidFill>
              </a:rPr>
              <a:t>base salary</a:t>
            </a:r>
            <a:r>
              <a:rPr lang="en"/>
              <a:t> minus any administrative supplements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Salary is paid July – June </a:t>
            </a:r>
            <a:r>
              <a:rPr lang="en" u="sng"/>
              <a:t>regardless</a:t>
            </a:r>
            <a:r>
              <a:rPr lang="en"/>
              <a:t> of when the PRP participant works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Faculty who hold administrative positions must retreat to faculty status upon entering the PRP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7200" y="6322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Salary &amp; Additional Comp</a:t>
            </a: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57200" y="1551275"/>
            <a:ext cx="8229600" cy="5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100"/>
              <a:t>PRP participants may earn summer salary (9-month faculty) and additional compensation (9- and 12-month faculty) for tasks outside their work plans. 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100"/>
              <a:buChar char="•"/>
            </a:pPr>
            <a:r>
              <a:rPr lang="en" sz="2100" b="1">
                <a:solidFill>
                  <a:schemeClr val="accent2"/>
                </a:solidFill>
              </a:rPr>
              <a:t>Exception: </a:t>
            </a:r>
            <a:r>
              <a:rPr lang="en" sz="2100"/>
              <a:t>No summer salary for TSERS participants in the second summer school session of the summer they enter the PRP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TSERS faculty are responsible for staying within the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earnable allowance</a:t>
            </a:r>
            <a:r>
              <a:rPr lang="en" sz="2100"/>
              <a:t> (this information should be obtained through ORBIT annually by the retiree)</a:t>
            </a:r>
            <a:endParaRPr sz="2100"/>
          </a:p>
          <a:p>
            <a:pPr marL="45720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Half-Time NCSU Salary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229600" cy="51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Paid Monthly 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Salary is paid July – June regardless of when the PRP participant works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Taxable income (Federal, State and FICA)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Some benefit deductions will stop: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TSERS/ORP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State Health Plan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Long Term Disability</a:t>
            </a:r>
            <a:endParaRPr sz="21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Continued benefit deductions: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NC Flex Plans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UNC System Life &amp; AD&amp;D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MetLife Legal</a:t>
            </a:r>
            <a:endParaRPr sz="21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–"/>
            </a:pPr>
            <a:r>
              <a:rPr lang="en" sz="2100" dirty="0"/>
              <a:t>Voluntary Retirement (403(b), 457, 401k)</a:t>
            </a:r>
            <a:endParaRPr sz="21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Faculty Member:</a:t>
            </a:r>
            <a:endParaRPr b="1">
              <a:solidFill>
                <a:schemeClr val="accent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Reviews and completes the PRP Application and Re-employment Agreement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Submits the completed, </a:t>
            </a:r>
            <a:r>
              <a:rPr lang="en" b="1"/>
              <a:t>unsigned application</a:t>
            </a:r>
            <a:r>
              <a:rPr lang="en"/>
              <a:t> to their department head for discussion of the PRP work plan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>
                <a:solidFill>
                  <a:schemeClr val="accent2"/>
                </a:solidFill>
              </a:rPr>
              <a:t>Department Head:</a:t>
            </a:r>
            <a:endParaRPr b="1">
              <a:solidFill>
                <a:schemeClr val="accent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u="sng"/>
              <a:t>After agreeing on the work plan</a:t>
            </a:r>
            <a:r>
              <a:rPr lang="en"/>
              <a:t>, the department head will sign the agreement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/>
              <a:t>The department head will pass the signed agreement to the dean for approval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736188"/>
            <a:ext cx="8229600" cy="10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1655200"/>
            <a:ext cx="8351700" cy="52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 dirty="0">
                <a:solidFill>
                  <a:schemeClr val="accent2"/>
                </a:solidFill>
              </a:rPr>
              <a:t>Dean</a:t>
            </a:r>
            <a:endParaRPr b="1" dirty="0">
              <a:solidFill>
                <a:schemeClr val="accent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dirty="0"/>
              <a:t>Reviews and signs the completed agreement. 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 dirty="0">
                <a:solidFill>
                  <a:schemeClr val="accent2"/>
                </a:solidFill>
              </a:rPr>
              <a:t>Agreement submitted to UHR</a:t>
            </a:r>
            <a:endParaRPr b="1" dirty="0">
              <a:solidFill>
                <a:schemeClr val="accent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dirty="0"/>
              <a:t>After agreement is signed by Dept Head &amp; Dean, application is submitted to UHR by the deadline (Feb 16, 2026). 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" b="1" dirty="0">
                <a:solidFill>
                  <a:schemeClr val="accent2"/>
                </a:solidFill>
              </a:rPr>
              <a:t>Provost’s Office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dirty="0"/>
              <a:t>All applications are submitted to Provost’s Office on Feb. 17th, </a:t>
            </a:r>
            <a:r>
              <a:rPr lang="en" u="sng" dirty="0"/>
              <a:t>not submitted prior to deadline</a:t>
            </a:r>
            <a:r>
              <a:rPr lang="en" dirty="0"/>
              <a:t>. 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dirty="0"/>
              <a:t>Provost’s office reviews applications. Approval may take up to three (3) weeks. </a:t>
            </a:r>
            <a:r>
              <a:rPr lang="en" i="1" dirty="0"/>
              <a:t>(No defined approval deadline) </a:t>
            </a:r>
            <a:endParaRPr i="1" dirty="0"/>
          </a:p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state-ppt-template-horiz-center-logo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C110A"/>
      </a:accent1>
      <a:accent2>
        <a:srgbClr val="990200"/>
      </a:accent2>
      <a:accent3>
        <a:srgbClr val="BFBFBF"/>
      </a:accent3>
      <a:accent4>
        <a:srgbClr val="808080"/>
      </a:accent4>
      <a:accent5>
        <a:srgbClr val="5F5F5F"/>
      </a:accent5>
      <a:accent6>
        <a:srgbClr val="4D4D4D"/>
      </a:accent6>
      <a:hlink>
        <a:srgbClr val="1F2B5F"/>
      </a:hlink>
      <a:folHlink>
        <a:srgbClr val="7712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2218</Words>
  <Application>Microsoft Office PowerPoint</Application>
  <PresentationFormat>On-screen Show (4:3)</PresentationFormat>
  <Paragraphs>300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Roboto</vt:lpstr>
      <vt:lpstr>Calibri</vt:lpstr>
      <vt:lpstr>ncstate-ppt-template-horiz-center-logo</vt:lpstr>
      <vt:lpstr>Phased Retirement Program </vt:lpstr>
      <vt:lpstr>Phased Retirement</vt:lpstr>
      <vt:lpstr>Eligibility </vt:lpstr>
      <vt:lpstr>Work Plan &amp; Pay</vt:lpstr>
      <vt:lpstr>Salary Calculation</vt:lpstr>
      <vt:lpstr>Summer Salary &amp; Additional Comp</vt:lpstr>
      <vt:lpstr>Half-Time NCSU Salary</vt:lpstr>
      <vt:lpstr>Application Process</vt:lpstr>
      <vt:lpstr>Application Process</vt:lpstr>
      <vt:lpstr>Application Process</vt:lpstr>
      <vt:lpstr>Application Process</vt:lpstr>
      <vt:lpstr>Professorship &amp; Emeritus Status</vt:lpstr>
      <vt:lpstr>Making the Transition</vt:lpstr>
      <vt:lpstr>Making the Transition</vt:lpstr>
      <vt:lpstr>Lump Sum Leave Payout  (If applicable) </vt:lpstr>
      <vt:lpstr>403(b), 401(k) and 457</vt:lpstr>
      <vt:lpstr>Retirement Income</vt:lpstr>
      <vt:lpstr>Retirement Income</vt:lpstr>
      <vt:lpstr>Break in Service</vt:lpstr>
      <vt:lpstr>Retirement Income</vt:lpstr>
      <vt:lpstr>Retirement Income</vt:lpstr>
      <vt:lpstr>Taxation of Retirement Benefits</vt:lpstr>
      <vt:lpstr>Taxation of Retirement Benefits</vt:lpstr>
      <vt:lpstr>Full SSA Retirement Age</vt:lpstr>
      <vt:lpstr>Social Security Retirement</vt:lpstr>
      <vt:lpstr>Social Security Retirement</vt:lpstr>
      <vt:lpstr>SHP and Medicare</vt:lpstr>
      <vt:lpstr>SHP and Medicare</vt:lpstr>
      <vt:lpstr>Retiree Health Insurance</vt:lpstr>
      <vt:lpstr>Retiree Health Insurance</vt:lpstr>
      <vt:lpstr>Retiree Health Insurance</vt:lpstr>
      <vt:lpstr>Exiting Phased Retirement</vt:lpstr>
      <vt:lpstr>Phased Retirement Timeline Recap</vt:lpstr>
      <vt:lpstr>Resources</vt:lpstr>
      <vt:lpstr>Resources</vt:lpstr>
      <vt:lpstr>Resources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Brandon Joseph Turco</dc:creator>
  <cp:lastModifiedBy>Brandon Joseph Turco</cp:lastModifiedBy>
  <cp:revision>3</cp:revision>
  <dcterms:modified xsi:type="dcterms:W3CDTF">2025-07-01T19:08:05Z</dcterms:modified>
</cp:coreProperties>
</file>